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notesSlides/notesSlide44.xml" ContentType="application/vnd.openxmlformats-officedocument.presentationml.notesSlide+xml"/>
  <Override PartName="/ppt/charts/chart4.xml" ContentType="application/vnd.openxmlformats-officedocument.drawingml.chart+xml"/>
  <Override PartName="/ppt/notesSlides/notesSlide45.xml" ContentType="application/vnd.openxmlformats-officedocument.presentationml.notesSlide+xml"/>
  <Override PartName="/ppt/charts/chart5.xml" ContentType="application/vnd.openxmlformats-officedocument.drawingml.chart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73" r:id="rId2"/>
    <p:sldId id="488" r:id="rId3"/>
    <p:sldId id="497" r:id="rId4"/>
    <p:sldId id="369" r:id="rId5"/>
    <p:sldId id="370" r:id="rId6"/>
    <p:sldId id="373" r:id="rId7"/>
    <p:sldId id="375" r:id="rId8"/>
    <p:sldId id="376" r:id="rId9"/>
    <p:sldId id="377" r:id="rId10"/>
    <p:sldId id="506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505" r:id="rId23"/>
    <p:sldId id="389" r:id="rId24"/>
    <p:sldId id="390" r:id="rId25"/>
    <p:sldId id="391" r:id="rId26"/>
    <p:sldId id="423" r:id="rId27"/>
    <p:sldId id="392" r:id="rId28"/>
    <p:sldId id="393" r:id="rId29"/>
    <p:sldId id="394" r:id="rId30"/>
    <p:sldId id="515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504" r:id="rId51"/>
    <p:sldId id="503" r:id="rId52"/>
    <p:sldId id="491" r:id="rId53"/>
    <p:sldId id="492" r:id="rId54"/>
    <p:sldId id="493" r:id="rId55"/>
    <p:sldId id="494" r:id="rId56"/>
    <p:sldId id="514" r:id="rId57"/>
    <p:sldId id="50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9EF544-2939-410A-97B0-89987B58ECF2}">
          <p14:sldIdLst>
            <p14:sldId id="273"/>
            <p14:sldId id="488"/>
            <p14:sldId id="497"/>
            <p14:sldId id="369"/>
            <p14:sldId id="370"/>
            <p14:sldId id="373"/>
            <p14:sldId id="375"/>
            <p14:sldId id="376"/>
            <p14:sldId id="377"/>
            <p14:sldId id="506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505"/>
            <p14:sldId id="389"/>
            <p14:sldId id="390"/>
            <p14:sldId id="391"/>
            <p14:sldId id="423"/>
            <p14:sldId id="392"/>
            <p14:sldId id="393"/>
            <p14:sldId id="394"/>
            <p14:sldId id="515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504"/>
            <p14:sldId id="503"/>
            <p14:sldId id="491"/>
            <p14:sldId id="492"/>
            <p14:sldId id="493"/>
            <p14:sldId id="494"/>
            <p14:sldId id="514"/>
            <p14:sldId id="5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2" autoAdjust="0"/>
    <p:restoredTop sz="85250" autoAdjust="0"/>
  </p:normalViewPr>
  <p:slideViewPr>
    <p:cSldViewPr>
      <p:cViewPr varScale="1">
        <p:scale>
          <a:sx n="91" d="100"/>
          <a:sy n="91" d="100"/>
        </p:scale>
        <p:origin x="4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fred:Dropbox:dissertation:extra_expts:whousesthis:fig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Twitter Usage at ICWSM (2010 - 2017)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spPr>
            <a:ln>
              <a:solidFill>
                <a:schemeClr val="tx1"/>
              </a:solidFill>
            </a:ln>
            <a:effectLst/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FA-1944-8A1F-A1D5645FFECE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FA-1944-8A1F-A1D5645FFE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'[figs.xlsx]Use Twitter'!$A$1:$A$2</c:f>
              <c:strCache>
                <c:ptCount val="2"/>
                <c:pt idx="0">
                  <c:v>Use Twitter</c:v>
                </c:pt>
                <c:pt idx="1">
                  <c:v>Do Not Use Twitter</c:v>
                </c:pt>
              </c:strCache>
            </c:strRef>
          </c:cat>
          <c:val>
            <c:numRef>
              <c:f>'[figs.xlsx]Use Twitter'!$B$1:$B$2</c:f>
              <c:numCache>
                <c:formatCode>General</c:formatCode>
                <c:ptCount val="2"/>
                <c:pt idx="0">
                  <c:v>391</c:v>
                </c:pt>
                <c:pt idx="1">
                  <c:v>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FA-1944-8A1F-A1D5645FF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t"/>
      <c:overlay val="0"/>
      <c:txPr>
        <a:bodyPr/>
        <a:lstStyle/>
        <a:p>
          <a:pPr>
            <a:defRPr sz="1400">
              <a:latin typeface="Times"/>
              <a:cs typeface="Times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3600" dirty="0"/>
              <a:t>Error</a:t>
            </a:r>
            <a:endParaRPr lang="en-US" dirty="0"/>
          </a:p>
        </c:rich>
      </c:tx>
      <c:layout>
        <c:manualLayout>
          <c:xMode val="edge"/>
          <c:yMode val="edge"/>
          <c:x val="0.42816239316239318"/>
          <c:y val="1.6393442622950821E-2"/>
        </c:manualLayout>
      </c:layout>
      <c:overlay val="1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Stanford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NN/NNP</c:v>
                </c:pt>
                <c:pt idx="1">
                  <c:v>UH/NN</c:v>
                </c:pt>
                <c:pt idx="2">
                  <c:v>VB/NN</c:v>
                </c:pt>
                <c:pt idx="3">
                  <c:v>NNP/NN</c:v>
                </c:pt>
                <c:pt idx="4">
                  <c:v>UH/NNP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0.10199999999999999</c:v>
                </c:pt>
                <c:pt idx="1">
                  <c:v>0.38700000000000001</c:v>
                </c:pt>
                <c:pt idx="2">
                  <c:v>7.0999999999999994E-2</c:v>
                </c:pt>
                <c:pt idx="3">
                  <c:v>0.13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5-6A42-8F01-FDC724E825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T-POS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NN/NNP</c:v>
                </c:pt>
                <c:pt idx="1">
                  <c:v>UH/NN</c:v>
                </c:pt>
                <c:pt idx="2">
                  <c:v>VB/NN</c:v>
                </c:pt>
                <c:pt idx="3">
                  <c:v>NNP/NN</c:v>
                </c:pt>
                <c:pt idx="4">
                  <c:v>UH/NNP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7.1999999999999995E-2</c:v>
                </c:pt>
                <c:pt idx="1">
                  <c:v>4.7E-2</c:v>
                </c:pt>
                <c:pt idx="2">
                  <c:v>3.2000000000000001E-2</c:v>
                </c:pt>
                <c:pt idx="3">
                  <c:v>0.125</c:v>
                </c:pt>
                <c:pt idx="4">
                  <c:v>3.5999999999999997E-2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E5-6A42-8F01-FDC724E825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9363456"/>
        <c:axId val="119364992"/>
      </c:barChart>
      <c:catAx>
        <c:axId val="119363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19364992"/>
        <c:crosses val="autoZero"/>
        <c:auto val="1"/>
        <c:lblAlgn val="ctr"/>
        <c:lblOffset val="100"/>
        <c:noMultiLvlLbl val="0"/>
      </c:catAx>
      <c:valAx>
        <c:axId val="119364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936345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Majority Baseline</c:v>
                </c:pt>
                <c:pt idx="1">
                  <c:v>Freebase Baseline</c:v>
                </c:pt>
                <c:pt idx="2">
                  <c:v>Supervised Baseline</c:v>
                </c:pt>
                <c:pt idx="3">
                  <c:v>DL-Cotrain</c:v>
                </c:pt>
                <c:pt idx="4">
                  <c:v>LabeledLDA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</c:v>
                </c:pt>
                <c:pt idx="1">
                  <c:v>0.38</c:v>
                </c:pt>
                <c:pt idx="2">
                  <c:v>0.45</c:v>
                </c:pt>
                <c:pt idx="3">
                  <c:v>0.53</c:v>
                </c:pt>
                <c:pt idx="4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D5-9244-9EE7-3F523873E6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8668544"/>
        <c:axId val="168682624"/>
      </c:barChart>
      <c:catAx>
        <c:axId val="1686685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8682624"/>
        <c:crosses val="autoZero"/>
        <c:auto val="1"/>
        <c:lblAlgn val="ctr"/>
        <c:lblOffset val="100"/>
        <c:noMultiLvlLbl val="0"/>
      </c:catAx>
      <c:valAx>
        <c:axId val="168682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86685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Majority Baseline</c:v>
                </c:pt>
                <c:pt idx="1">
                  <c:v>Freebase Baseline</c:v>
                </c:pt>
                <c:pt idx="2">
                  <c:v>Supervised Baseline</c:v>
                </c:pt>
                <c:pt idx="3">
                  <c:v>DL-Cotrain</c:v>
                </c:pt>
                <c:pt idx="4">
                  <c:v>LabeledLDA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</c:v>
                </c:pt>
                <c:pt idx="1">
                  <c:v>0.38</c:v>
                </c:pt>
                <c:pt idx="2">
                  <c:v>0.45</c:v>
                </c:pt>
                <c:pt idx="3">
                  <c:v>0.53</c:v>
                </c:pt>
                <c:pt idx="4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CA-C842-99C2-6940753501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8729216"/>
        <c:axId val="168731008"/>
      </c:barChart>
      <c:catAx>
        <c:axId val="168729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8731008"/>
        <c:crosses val="autoZero"/>
        <c:auto val="1"/>
        <c:lblAlgn val="ctr"/>
        <c:lblOffset val="100"/>
        <c:noMultiLvlLbl val="0"/>
      </c:catAx>
      <c:valAx>
        <c:axId val="1687310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872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Majority Baseline</c:v>
                </c:pt>
                <c:pt idx="1">
                  <c:v>Freebase Baseline</c:v>
                </c:pt>
                <c:pt idx="2">
                  <c:v>Supervised Baseline</c:v>
                </c:pt>
                <c:pt idx="3">
                  <c:v>DL-Cotrain</c:v>
                </c:pt>
                <c:pt idx="4">
                  <c:v>LabeledLDA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</c:v>
                </c:pt>
                <c:pt idx="1">
                  <c:v>0.38</c:v>
                </c:pt>
                <c:pt idx="2">
                  <c:v>0.45</c:v>
                </c:pt>
                <c:pt idx="3">
                  <c:v>0.53</c:v>
                </c:pt>
                <c:pt idx="4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9-164F-940E-8E67A282BE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831872"/>
        <c:axId val="174833664"/>
      </c:barChart>
      <c:catAx>
        <c:axId val="174831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74833664"/>
        <c:crosses val="autoZero"/>
        <c:auto val="1"/>
        <c:lblAlgn val="ctr"/>
        <c:lblOffset val="100"/>
        <c:noMultiLvlLbl val="0"/>
      </c:catAx>
      <c:valAx>
        <c:axId val="1748336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48318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75C74-325D-4A16-BAA5-78C9C66D8E3B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B2307-2A4E-4134-9660-F385EE118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2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3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3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 experiments have suggested that POS tagging has a very strong baseline: assign each word to its most frequent tag and assign each Out of Vocabulary (OOV) word the most common POS tag.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9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04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8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18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50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50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85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Bots </a:t>
            </a:r>
            <a:r>
              <a:rPr lang="en-US" u="sng" dirty="0"/>
              <a:t>can be</a:t>
            </a:r>
            <a:r>
              <a:rPr lang="en-US" dirty="0"/>
              <a:t> overrepresented in social samples.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24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41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64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6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Kourtney and Kim Take New York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6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Bob Dylan was a song writer, singer, performer, book author, and film 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B2307-2A4E-4134-9660-F385EE1187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59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87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87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12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6/26/17</a:t>
            </a:r>
          </a:p>
        </p:txBody>
      </p:sp>
    </p:spTree>
    <p:extLst>
      <p:ext uri="{BB962C8B-B14F-4D97-AF65-F5344CB8AC3E}">
        <p14:creationId xmlns:p14="http://schemas.microsoft.com/office/powerpoint/2010/main" val="721365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23,425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2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34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4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4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02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3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37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37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162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Magenta line represents the ratio between the triangle and the links created in a day.</a:t>
            </a:r>
            <a:endParaRPr lang="en-US" sz="1200" b="1" i="0" dirty="0"/>
          </a:p>
          <a:p>
            <a:pPr marL="0" marR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/>
          </a:p>
          <a:p>
            <a:pPr marL="0" marR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err="1"/>
              <a:t>Zignani</a:t>
            </a:r>
            <a:r>
              <a:rPr lang="en-US" sz="1200" i="1" dirty="0"/>
              <a:t> et al., 2014. Link and triadic closure delay: Temporal metrics for social network dynamics, ICWSM 2014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2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9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34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5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Talk about false negatives!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99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99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2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8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8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90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31899"/>
            <a:ext cx="9052560" cy="7315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24" tIns="45712" rIns="91424" bIns="45712" anchor="ctr" anchorCtr="0">
            <a:noAutofit/>
          </a:bodyPr>
          <a:lstStyle>
            <a:lvl1pPr algn="ctr" defTabSz="914239" rtl="0" eaLnBrk="1" latinLnBrk="0" hangingPunct="1"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>
              <a:defRPr>
                <a:solidFill>
                  <a:srgbClr val="0D0163"/>
                </a:solidFill>
              </a:defRPr>
            </a:lvl1pPr>
            <a:lvl2pPr>
              <a:defRPr>
                <a:solidFill>
                  <a:srgbClr val="0D0163"/>
                </a:solidFill>
              </a:defRPr>
            </a:lvl2pPr>
            <a:lvl3pPr>
              <a:defRPr>
                <a:solidFill>
                  <a:srgbClr val="0D0163"/>
                </a:solidFill>
              </a:defRPr>
            </a:lvl3pPr>
            <a:lvl4pPr>
              <a:defRPr>
                <a:solidFill>
                  <a:srgbClr val="0D0163"/>
                </a:solidFill>
              </a:defRPr>
            </a:lvl4pPr>
            <a:lvl5pPr>
              <a:defRPr>
                <a:solidFill>
                  <a:srgbClr val="0D016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87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0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8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2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2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0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1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8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6560-1762-46C9-B847-B2F3701A2F4E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C0F44-479C-4A0C-A3B6-74D1B1A4F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8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image" Target="../media/image9.png"/><Relationship Id="rId26" Type="http://schemas.microsoft.com/office/2007/relationships/hdphoto" Target="../media/hdphoto9.wdp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34" Type="http://schemas.microsoft.com/office/2007/relationships/hdphoto" Target="../media/hdphoto12.wdp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5" Type="http://schemas.openxmlformats.org/officeDocument/2006/relationships/image" Target="../media/image15.png"/><Relationship Id="rId3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4.png"/><Relationship Id="rId32" Type="http://schemas.microsoft.com/office/2007/relationships/hdphoto" Target="../media/hdphoto11.wdp"/><Relationship Id="rId5" Type="http://schemas.openxmlformats.org/officeDocument/2006/relationships/image" Target="../media/image2.png"/><Relationship Id="rId15" Type="http://schemas.microsoft.com/office/2007/relationships/hdphoto" Target="../media/hdphoto6.wdp"/><Relationship Id="rId23" Type="http://schemas.openxmlformats.org/officeDocument/2006/relationships/image" Target="../media/image13.png"/><Relationship Id="rId28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microsoft.com/office/2007/relationships/hdphoto" Target="../media/hdphoto8.wdp"/><Relationship Id="rId31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.png"/><Relationship Id="rId22" Type="http://schemas.openxmlformats.org/officeDocument/2006/relationships/image" Target="../media/image12.png"/><Relationship Id="rId27" Type="http://schemas.openxmlformats.org/officeDocument/2006/relationships/image" Target="../media/image16.png"/><Relationship Id="rId30" Type="http://schemas.openxmlformats.org/officeDocument/2006/relationships/image" Target="../media/image18.png"/><Relationship Id="rId8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3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itter/twitter_nlp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1308032"/>
            <a:ext cx="8801100" cy="1470025"/>
          </a:xfrm>
        </p:spPr>
        <p:txBody>
          <a:bodyPr>
            <a:normAutofit/>
          </a:bodyPr>
          <a:lstStyle/>
          <a:p>
            <a:r>
              <a:rPr lang="en-US" b="1" dirty="0"/>
              <a:t>Information Extraction </a:t>
            </a:r>
            <a:br>
              <a:rPr lang="en-US" b="1" dirty="0"/>
            </a:br>
            <a:r>
              <a:rPr lang="en-US" b="1" dirty="0"/>
              <a:t>from Twitter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3429000"/>
            <a:ext cx="41148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Fred Morstatter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fredmors@isi.edu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4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"/>
    </mc:Choice>
    <mc:Fallback xmlns="">
      <p:transition xmlns:p14="http://schemas.microsoft.com/office/powerpoint/2010/main" spd="slow" advTm="16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6E3D-80B3-6B4E-A1D7-CAEC3D75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986EF-B075-7F40-BC3E-E757E009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  <a:p>
            <a:r>
              <a:rPr lang="en-US" dirty="0"/>
              <a:t>Named Entities:</a:t>
            </a:r>
          </a:p>
          <a:p>
            <a:pPr lvl="1"/>
            <a:r>
              <a:rPr lang="en-US" dirty="0"/>
              <a:t>Words or phrases which reference an object.</a:t>
            </a:r>
          </a:p>
          <a:p>
            <a:pPr lvl="1"/>
            <a:r>
              <a:rPr lang="en-US" dirty="0"/>
              <a:t>[Jim] bought 300 shares of [Acme Corp.]</a:t>
            </a:r>
            <a:r>
              <a:rPr lang="en-US" baseline="-25000" dirty="0"/>
              <a:t> </a:t>
            </a:r>
            <a:r>
              <a:rPr lang="en-US" dirty="0"/>
              <a:t> in [2006]</a:t>
            </a:r>
          </a:p>
          <a:p>
            <a:r>
              <a:rPr lang="en-US" dirty="0"/>
              <a:t>Recognition:</a:t>
            </a:r>
          </a:p>
          <a:p>
            <a:pPr lvl="1"/>
            <a:r>
              <a:rPr lang="en-US" dirty="0"/>
              <a:t>Categorizing them.</a:t>
            </a:r>
          </a:p>
          <a:p>
            <a:pPr lvl="1"/>
            <a:r>
              <a:rPr lang="en-US" dirty="0"/>
              <a:t>[Jim]</a:t>
            </a:r>
            <a:r>
              <a:rPr lang="en-US" baseline="-25000" dirty="0"/>
              <a:t>Person</a:t>
            </a:r>
            <a:r>
              <a:rPr lang="en-US" dirty="0"/>
              <a:t> bought 300 shares of [Acme Corp.]</a:t>
            </a:r>
            <a:r>
              <a:rPr lang="en-US" baseline="-25000" dirty="0"/>
              <a:t>Organization</a:t>
            </a:r>
            <a:r>
              <a:rPr lang="en-US" dirty="0"/>
              <a:t> in [2006]</a:t>
            </a:r>
            <a:r>
              <a:rPr lang="en-US" baseline="-25000" dirty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12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speech tagging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8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Of Speech Tagging: </a:t>
            </a:r>
            <a:br>
              <a:rPr lang="en-US" dirty="0"/>
            </a:br>
            <a:r>
              <a:rPr lang="en-US" dirty="0"/>
              <a:t>Accuracy Drops on Tweets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r>
              <a:rPr lang="en-US" dirty="0"/>
              <a:t>Most Common Tag: </a:t>
            </a:r>
            <a:r>
              <a:rPr lang="en-US" b="1" dirty="0"/>
              <a:t>76%</a:t>
            </a:r>
            <a:r>
              <a:rPr lang="en-US" dirty="0"/>
              <a:t> (90% on brown corpus)</a:t>
            </a:r>
            <a:endParaRPr lang="en-US" b="1" dirty="0"/>
          </a:p>
          <a:p>
            <a:r>
              <a:rPr lang="en-US" dirty="0"/>
              <a:t>Stanford POS: </a:t>
            </a:r>
            <a:r>
              <a:rPr lang="en-US" b="1" dirty="0"/>
              <a:t>80%</a:t>
            </a:r>
            <a:r>
              <a:rPr lang="en-US" dirty="0"/>
              <a:t> (97% on news)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9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Of Speech Tagging: </a:t>
            </a:r>
            <a:br>
              <a:rPr lang="en-US" dirty="0"/>
            </a:br>
            <a:r>
              <a:rPr lang="en-US" dirty="0"/>
              <a:t>Accuracy Drops on Tweets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800600"/>
          </a:xfrm>
        </p:spPr>
        <p:txBody>
          <a:bodyPr/>
          <a:lstStyle/>
          <a:p>
            <a:r>
              <a:rPr lang="en-US" dirty="0"/>
              <a:t>Most Common Tag: </a:t>
            </a:r>
            <a:r>
              <a:rPr lang="en-US" b="1" dirty="0"/>
              <a:t>76%</a:t>
            </a:r>
            <a:r>
              <a:rPr lang="en-US" dirty="0"/>
              <a:t> (90% on brown corpus)</a:t>
            </a:r>
            <a:endParaRPr lang="en-US" b="1" dirty="0"/>
          </a:p>
          <a:p>
            <a:r>
              <a:rPr lang="en-US" dirty="0"/>
              <a:t>Stanford POS: </a:t>
            </a:r>
            <a:r>
              <a:rPr lang="en-US" b="1" dirty="0"/>
              <a:t>80%</a:t>
            </a:r>
            <a:r>
              <a:rPr lang="en-US" dirty="0"/>
              <a:t> (97% on news)</a:t>
            </a:r>
          </a:p>
          <a:p>
            <a:r>
              <a:rPr lang="en-US" dirty="0"/>
              <a:t>Most Common Errors:</a:t>
            </a:r>
          </a:p>
          <a:p>
            <a:pPr lvl="1"/>
            <a:r>
              <a:rPr lang="en-US" dirty="0"/>
              <a:t>Confusing </a:t>
            </a:r>
            <a:r>
              <a:rPr lang="en-US" b="1" dirty="0"/>
              <a:t>Common/Proper</a:t>
            </a:r>
            <a:r>
              <a:rPr lang="en-US" dirty="0"/>
              <a:t> nouns</a:t>
            </a:r>
          </a:p>
          <a:p>
            <a:pPr lvl="1"/>
            <a:r>
              <a:rPr lang="en-US" dirty="0"/>
              <a:t>Misclassifying </a:t>
            </a:r>
            <a:r>
              <a:rPr lang="en-US" b="1" dirty="0"/>
              <a:t>interjections</a:t>
            </a:r>
            <a:r>
              <a:rPr lang="en-US" dirty="0"/>
              <a:t> as nouns</a:t>
            </a:r>
          </a:p>
          <a:p>
            <a:pPr lvl="1"/>
            <a:r>
              <a:rPr lang="en-US" dirty="0"/>
              <a:t>Misclassifying </a:t>
            </a:r>
            <a:r>
              <a:rPr lang="en-US" b="1" dirty="0"/>
              <a:t>verbs</a:t>
            </a:r>
            <a:r>
              <a:rPr lang="en-US" dirty="0"/>
              <a:t> as nouns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63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Labeled 800 tweets w/ POS tags</a:t>
            </a:r>
          </a:p>
          <a:p>
            <a:pPr lvl="1"/>
            <a:r>
              <a:rPr lang="en-US" dirty="0"/>
              <a:t>About 16,000 tokens</a:t>
            </a:r>
          </a:p>
          <a:p>
            <a:r>
              <a:rPr lang="en-US" dirty="0"/>
              <a:t>Also used labeled news + IRC chat data </a:t>
            </a:r>
            <a:r>
              <a:rPr lang="en-US" b="1" dirty="0">
                <a:solidFill>
                  <a:schemeClr val="accent1"/>
                </a:solidFill>
              </a:rPr>
              <a:t>(Forsyth and Martell 07)</a:t>
            </a:r>
            <a:endParaRPr lang="en-US" dirty="0"/>
          </a:p>
          <a:p>
            <a:r>
              <a:rPr lang="en-US" dirty="0"/>
              <a:t>CRF on standard set of features</a:t>
            </a:r>
          </a:p>
          <a:p>
            <a:pPr lvl="1"/>
            <a:r>
              <a:rPr lang="en-US" dirty="0"/>
              <a:t>Contextual</a:t>
            </a:r>
          </a:p>
          <a:p>
            <a:pPr lvl="1"/>
            <a:r>
              <a:rPr lang="en-US" dirty="0"/>
              <a:t>Dictionary</a:t>
            </a:r>
          </a:p>
          <a:p>
            <a:pPr lvl="1"/>
            <a:r>
              <a:rPr lang="en-US" dirty="0"/>
              <a:t>Orthographic</a:t>
            </a:r>
          </a:p>
        </p:txBody>
      </p:sp>
    </p:spTree>
    <p:extLst>
      <p:ext uri="{BB962C8B-B14F-4D97-AF65-F5344CB8AC3E}">
        <p14:creationId xmlns:p14="http://schemas.microsoft.com/office/powerpoint/2010/main" val="389392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18096" r="9636" b="3334"/>
          <a:stretch/>
        </p:blipFill>
        <p:spPr bwMode="auto">
          <a:xfrm>
            <a:off x="914400" y="1676400"/>
            <a:ext cx="6985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97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904333294"/>
              </p:ext>
            </p:extLst>
          </p:nvPr>
        </p:nvGraphicFramePr>
        <p:xfrm>
          <a:off x="0" y="914400"/>
          <a:ext cx="89154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6070" y="6172200"/>
            <a:ext cx="4809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XX/YY = XX is misclassified as YY</a:t>
            </a:r>
          </a:p>
        </p:txBody>
      </p:sp>
    </p:spTree>
    <p:extLst>
      <p:ext uri="{BB962C8B-B14F-4D97-AF65-F5344CB8AC3E}">
        <p14:creationId xmlns:p14="http://schemas.microsoft.com/office/powerpoint/2010/main" val="409471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 the shelf taggers perform poorly</a:t>
            </a:r>
          </a:p>
          <a:p>
            <a:r>
              <a:rPr lang="en-US" dirty="0"/>
              <a:t>Stanford NER: F1=0.44 </a:t>
            </a:r>
          </a:p>
          <a:p>
            <a:pPr marL="457200" lvl="1" indent="0">
              <a:buNone/>
            </a:pPr>
            <a:r>
              <a:rPr lang="en-US" dirty="0"/>
              <a:t>not including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6271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 the shelf taggers perform poorly</a:t>
            </a:r>
          </a:p>
          <a:p>
            <a:r>
              <a:rPr lang="en-US" dirty="0"/>
              <a:t>Stanford NER: F1=0.44 </a:t>
            </a:r>
          </a:p>
          <a:p>
            <a:pPr marL="457200" lvl="1" indent="0">
              <a:buNone/>
            </a:pPr>
            <a:r>
              <a:rPr lang="en-US" dirty="0"/>
              <a:t>not including classification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39999" r="3907" b="14763"/>
          <a:stretch/>
        </p:blipFill>
        <p:spPr bwMode="auto">
          <a:xfrm>
            <a:off x="304800" y="3581400"/>
            <a:ext cx="85598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946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Annotating Named Entities</a:t>
            </a:r>
          </a:p>
        </p:txBody>
      </p:sp>
      <p:sp>
        <p:nvSpPr>
          <p:cNvPr id="4" name="AutoShape 2" descr="https://mail.google.com/a/cs.washington.edu/?ui=2&amp;ik=b878aebbbe&amp;view=att&amp;th=12dc97c2651485a2&amp;attid=0.1&amp;disp=inline&amp;realattid=f_gjg7h3n01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 t="9858" r="3236" b="983"/>
          <a:stretch/>
        </p:blipFill>
        <p:spPr>
          <a:xfrm>
            <a:off x="770965" y="1295400"/>
            <a:ext cx="7763435" cy="5334000"/>
          </a:xfrm>
        </p:spPr>
      </p:pic>
      <p:sp>
        <p:nvSpPr>
          <p:cNvPr id="3" name="TextBox 2"/>
          <p:cNvSpPr txBox="1"/>
          <p:nvPr/>
        </p:nvSpPr>
        <p:spPr>
          <a:xfrm>
            <a:off x="685800" y="3124200"/>
            <a:ext cx="6912854" cy="95410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Annotated 2400 tweets (about 34K tokens)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Train on in-domain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5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0530"/>
          </a:xfrm>
        </p:spPr>
        <p:txBody>
          <a:bodyPr/>
          <a:lstStyle/>
          <a:p>
            <a:r>
              <a:rPr lang="en-US" dirty="0"/>
              <a:t>Nuances in Social Media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543800" y="3471020"/>
            <a:ext cx="304800" cy="284689"/>
            <a:chOff x="3689254" y="1943034"/>
            <a:chExt cx="2839638" cy="2652277"/>
          </a:xfrm>
        </p:grpSpPr>
        <p:sp>
          <p:nvSpPr>
            <p:cNvPr id="36" name="Freeform 35"/>
            <p:cNvSpPr/>
            <p:nvPr/>
          </p:nvSpPr>
          <p:spPr>
            <a:xfrm>
              <a:off x="3700987" y="2248166"/>
              <a:ext cx="2534553" cy="2347145"/>
            </a:xfrm>
            <a:custGeom>
              <a:avLst/>
              <a:gdLst>
                <a:gd name="connsiteX0" fmla="*/ 0 w 3386376"/>
                <a:gd name="connsiteY0" fmla="*/ 0 h 3135982"/>
                <a:gd name="connsiteX1" fmla="*/ 846594 w 3386376"/>
                <a:gd name="connsiteY1" fmla="*/ 1097594 h 3135982"/>
                <a:gd name="connsiteX2" fmla="*/ 3386376 w 3386376"/>
                <a:gd name="connsiteY2" fmla="*/ 1128954 h 3135982"/>
                <a:gd name="connsiteX3" fmla="*/ 893627 w 3386376"/>
                <a:gd name="connsiteY3" fmla="*/ 3135982 h 3135982"/>
                <a:gd name="connsiteX4" fmla="*/ 0 w 3386376"/>
                <a:gd name="connsiteY4" fmla="*/ 0 h 313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6376" h="3135982">
                  <a:moveTo>
                    <a:pt x="0" y="0"/>
                  </a:moveTo>
                  <a:lnTo>
                    <a:pt x="846594" y="1097594"/>
                  </a:lnTo>
                  <a:lnTo>
                    <a:pt x="3386376" y="1128954"/>
                  </a:lnTo>
                  <a:lnTo>
                    <a:pt x="893627" y="31359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689254" y="1943034"/>
              <a:ext cx="2839638" cy="1138365"/>
            </a:xfrm>
            <a:custGeom>
              <a:avLst/>
              <a:gdLst>
                <a:gd name="connsiteX0" fmla="*/ 0 w 3793995"/>
                <a:gd name="connsiteY0" fmla="*/ 360638 h 1520951"/>
                <a:gd name="connsiteX1" fmla="*/ 862271 w 3793995"/>
                <a:gd name="connsiteY1" fmla="*/ 1505271 h 1520951"/>
                <a:gd name="connsiteX2" fmla="*/ 3417731 w 3793995"/>
                <a:gd name="connsiteY2" fmla="*/ 1520951 h 1520951"/>
                <a:gd name="connsiteX3" fmla="*/ 3793995 w 3793995"/>
                <a:gd name="connsiteY3" fmla="*/ 0 h 1520951"/>
                <a:gd name="connsiteX4" fmla="*/ 0 w 3793995"/>
                <a:gd name="connsiteY4" fmla="*/ 360638 h 152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3995" h="1520951">
                  <a:moveTo>
                    <a:pt x="0" y="360638"/>
                  </a:moveTo>
                  <a:lnTo>
                    <a:pt x="862271" y="1505271"/>
                  </a:lnTo>
                  <a:lnTo>
                    <a:pt x="3417731" y="1520951"/>
                  </a:lnTo>
                  <a:lnTo>
                    <a:pt x="3793995" y="0"/>
                  </a:lnTo>
                  <a:lnTo>
                    <a:pt x="0" y="36063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03m.tif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55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297" y="3106035"/>
              <a:ext cx="584156" cy="749922"/>
            </a:xfrm>
            <a:prstGeom prst="rect">
              <a:avLst/>
            </a:prstGeom>
          </p:spPr>
        </p:pic>
        <p:pic>
          <p:nvPicPr>
            <p:cNvPr id="39" name="Picture 38" descr="27f.tif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417" y="3644715"/>
              <a:ext cx="670216" cy="792395"/>
            </a:xfrm>
            <a:prstGeom prst="rect">
              <a:avLst/>
            </a:prstGeom>
          </p:spPr>
        </p:pic>
        <p:pic>
          <p:nvPicPr>
            <p:cNvPr id="40" name="Picture 39" descr="05m.tif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166" y="2779562"/>
              <a:ext cx="252064" cy="325308"/>
            </a:xfrm>
            <a:prstGeom prst="rect">
              <a:avLst/>
            </a:prstGeom>
          </p:spPr>
        </p:pic>
        <p:pic>
          <p:nvPicPr>
            <p:cNvPr id="41" name="Picture 40" descr="robot-312566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230" y="2130382"/>
              <a:ext cx="550450" cy="649180"/>
            </a:xfrm>
            <a:prstGeom prst="rect">
              <a:avLst/>
            </a:prstGeom>
          </p:spPr>
        </p:pic>
        <p:pic>
          <p:nvPicPr>
            <p:cNvPr id="42" name="Picture 41" descr="robot-312566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353" y="2326597"/>
              <a:ext cx="550450" cy="64918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99500">
                          <a14:foregroundMark x1="37333" y1="69634" x2="46000" y2="70610"/>
                          <a14:foregroundMark x1="60000" y1="67805" x2="63333" y2="64512"/>
                          <a14:foregroundMark x1="30000" y1="53049" x2="31667" y2="48902"/>
                          <a14:foregroundMark x1="29500" y1="55854" x2="32833" y2="53415"/>
                          <a14:foregroundMark x1="58333" y1="44390" x2="56333" y2="41341"/>
                          <a14:foregroundMark x1="69833" y1="45854" x2="70333" y2="43780"/>
                          <a14:foregroundMark x1="47667" y1="41707" x2="49000" y2="42317"/>
                          <a14:foregroundMark x1="32833" y1="40488" x2="33667" y2="41951"/>
                          <a14:foregroundMark x1="44333" y1="56098" x2="46000" y2="51585"/>
                          <a14:foregroundMark x1="60000" y1="53659" x2="58833" y2="53415"/>
                          <a14:foregroundMark x1="55500" y1="92561" x2="55167" y2="88049"/>
                          <a14:foregroundMark x1="51000" y1="63902" x2="50167" y2="60976"/>
                          <a14:foregroundMark x1="54333" y1="57683" x2="55833" y2="58171"/>
                          <a14:foregroundMark x1="45167" y1="64268" x2="44333" y2="62683"/>
                          <a14:foregroundMark x1="40667" y1="63659" x2="39500" y2="64512"/>
                          <a14:foregroundMark x1="65000" y1="45854" x2="63667" y2="4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453" y="2024211"/>
              <a:ext cx="696268" cy="951567"/>
            </a:xfrm>
            <a:prstGeom prst="rect">
              <a:avLst/>
            </a:prstGeom>
          </p:spPr>
        </p:pic>
      </p:grpSp>
      <p:sp>
        <p:nvSpPr>
          <p:cNvPr id="44" name="Oval 43"/>
          <p:cNvSpPr/>
          <p:nvPr/>
        </p:nvSpPr>
        <p:spPr>
          <a:xfrm>
            <a:off x="0" y="2289854"/>
            <a:ext cx="2781365" cy="27813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68692" y="1808236"/>
            <a:ext cx="1923387" cy="3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/>
                <a:cs typeface="Times"/>
              </a:rPr>
              <a:t>The World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29530" y="1808236"/>
            <a:ext cx="1933914" cy="3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/>
                <a:cs typeface="Times"/>
              </a:rPr>
              <a:t>Social Media</a:t>
            </a:r>
          </a:p>
        </p:txBody>
      </p:sp>
      <p:pic>
        <p:nvPicPr>
          <p:cNvPr id="47" name="Picture 46" descr="05m.tif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0" y="2594986"/>
            <a:ext cx="718376" cy="927120"/>
          </a:xfrm>
          <a:prstGeom prst="rect">
            <a:avLst/>
          </a:prstGeom>
        </p:spPr>
      </p:pic>
      <p:pic>
        <p:nvPicPr>
          <p:cNvPr id="48" name="Picture 47" descr="23f.tif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8" y="3863605"/>
            <a:ext cx="655302" cy="738185"/>
          </a:xfrm>
          <a:prstGeom prst="rect">
            <a:avLst/>
          </a:prstGeom>
        </p:spPr>
      </p:pic>
      <p:pic>
        <p:nvPicPr>
          <p:cNvPr id="49" name="Picture 48" descr="03m.tif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955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26" y="3454575"/>
            <a:ext cx="346042" cy="444238"/>
          </a:xfrm>
          <a:prstGeom prst="rect">
            <a:avLst/>
          </a:prstGeom>
        </p:spPr>
      </p:pic>
      <p:pic>
        <p:nvPicPr>
          <p:cNvPr id="50" name="Picture 49" descr="27f.tif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2" y="4397600"/>
            <a:ext cx="460569" cy="544530"/>
          </a:xfrm>
          <a:prstGeom prst="rect">
            <a:avLst/>
          </a:prstGeom>
        </p:spPr>
      </p:pic>
      <p:sp>
        <p:nvSpPr>
          <p:cNvPr id="52" name="Freeform 51"/>
          <p:cNvSpPr/>
          <p:nvPr/>
        </p:nvSpPr>
        <p:spPr>
          <a:xfrm>
            <a:off x="3624787" y="2594986"/>
            <a:ext cx="2534553" cy="2347145"/>
          </a:xfrm>
          <a:custGeom>
            <a:avLst/>
            <a:gdLst>
              <a:gd name="connsiteX0" fmla="*/ 0 w 3386376"/>
              <a:gd name="connsiteY0" fmla="*/ 0 h 3135982"/>
              <a:gd name="connsiteX1" fmla="*/ 846594 w 3386376"/>
              <a:gd name="connsiteY1" fmla="*/ 1097594 h 3135982"/>
              <a:gd name="connsiteX2" fmla="*/ 3386376 w 3386376"/>
              <a:gd name="connsiteY2" fmla="*/ 1128954 h 3135982"/>
              <a:gd name="connsiteX3" fmla="*/ 893627 w 3386376"/>
              <a:gd name="connsiteY3" fmla="*/ 3135982 h 3135982"/>
              <a:gd name="connsiteX4" fmla="*/ 0 w 3386376"/>
              <a:gd name="connsiteY4" fmla="*/ 0 h 313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6376" h="3135982">
                <a:moveTo>
                  <a:pt x="0" y="0"/>
                </a:moveTo>
                <a:lnTo>
                  <a:pt x="846594" y="1097594"/>
                </a:lnTo>
                <a:lnTo>
                  <a:pt x="3386376" y="1128954"/>
                </a:lnTo>
                <a:lnTo>
                  <a:pt x="893627" y="3135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3613054" y="2289854"/>
            <a:ext cx="2839638" cy="1138365"/>
          </a:xfrm>
          <a:custGeom>
            <a:avLst/>
            <a:gdLst>
              <a:gd name="connsiteX0" fmla="*/ 0 w 3793995"/>
              <a:gd name="connsiteY0" fmla="*/ 360638 h 1520951"/>
              <a:gd name="connsiteX1" fmla="*/ 862271 w 3793995"/>
              <a:gd name="connsiteY1" fmla="*/ 1505271 h 1520951"/>
              <a:gd name="connsiteX2" fmla="*/ 3417731 w 3793995"/>
              <a:gd name="connsiteY2" fmla="*/ 1520951 h 1520951"/>
              <a:gd name="connsiteX3" fmla="*/ 3793995 w 3793995"/>
              <a:gd name="connsiteY3" fmla="*/ 0 h 1520951"/>
              <a:gd name="connsiteX4" fmla="*/ 0 w 3793995"/>
              <a:gd name="connsiteY4" fmla="*/ 360638 h 152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3995" h="1520951">
                <a:moveTo>
                  <a:pt x="0" y="360638"/>
                </a:moveTo>
                <a:lnTo>
                  <a:pt x="862271" y="1505271"/>
                </a:lnTo>
                <a:lnTo>
                  <a:pt x="3417731" y="1520951"/>
                </a:lnTo>
                <a:lnTo>
                  <a:pt x="3793995" y="0"/>
                </a:lnTo>
                <a:lnTo>
                  <a:pt x="0" y="360638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03m.tif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5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3452855"/>
            <a:ext cx="584156" cy="749922"/>
          </a:xfrm>
          <a:prstGeom prst="rect">
            <a:avLst/>
          </a:prstGeom>
        </p:spPr>
      </p:pic>
      <p:pic>
        <p:nvPicPr>
          <p:cNvPr id="55" name="Picture 54" descr="27f.tif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17" y="3991535"/>
            <a:ext cx="670216" cy="792395"/>
          </a:xfrm>
          <a:prstGeom prst="rect">
            <a:avLst/>
          </a:prstGeom>
        </p:spPr>
      </p:pic>
      <p:pic>
        <p:nvPicPr>
          <p:cNvPr id="56" name="Picture 55" descr="05m.tif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66" y="3126382"/>
            <a:ext cx="252064" cy="325308"/>
          </a:xfrm>
          <a:prstGeom prst="rect">
            <a:avLst/>
          </a:prstGeom>
        </p:spPr>
      </p:pic>
      <p:pic>
        <p:nvPicPr>
          <p:cNvPr id="57" name="Picture 56" descr="robot-312566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30" y="2477202"/>
            <a:ext cx="550450" cy="649180"/>
          </a:xfrm>
          <a:prstGeom prst="rect">
            <a:avLst/>
          </a:prstGeom>
        </p:spPr>
      </p:pic>
      <p:pic>
        <p:nvPicPr>
          <p:cNvPr id="58" name="Picture 57" descr="robot-312566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53" y="2673417"/>
            <a:ext cx="550450" cy="64918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00">
                        <a14:foregroundMark x1="37333" y1="69634" x2="46000" y2="70610"/>
                        <a14:foregroundMark x1="60000" y1="67805" x2="63333" y2="64512"/>
                        <a14:foregroundMark x1="30000" y1="53049" x2="31667" y2="48902"/>
                        <a14:foregroundMark x1="29500" y1="55854" x2="32833" y2="53415"/>
                        <a14:foregroundMark x1="58333" y1="44390" x2="56333" y2="41341"/>
                        <a14:foregroundMark x1="69833" y1="45854" x2="70333" y2="43780"/>
                        <a14:foregroundMark x1="47667" y1="41707" x2="49000" y2="42317"/>
                        <a14:foregroundMark x1="32833" y1="40488" x2="33667" y2="41951"/>
                        <a14:foregroundMark x1="44333" y1="56098" x2="46000" y2="51585"/>
                        <a14:foregroundMark x1="60000" y1="53659" x2="58833" y2="53415"/>
                        <a14:foregroundMark x1="55500" y1="92561" x2="55167" y2="88049"/>
                        <a14:foregroundMark x1="51000" y1="63902" x2="50167" y2="60976"/>
                        <a14:foregroundMark x1="54333" y1="57683" x2="55833" y2="58171"/>
                        <a14:foregroundMark x1="45167" y1="64268" x2="44333" y2="62683"/>
                        <a14:foregroundMark x1="40667" y1="63659" x2="39500" y2="64512"/>
                        <a14:foregroundMark x1="65000" y1="45854" x2="63667" y2="4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53" y="2371031"/>
            <a:ext cx="696268" cy="95156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908334" y="1636701"/>
            <a:ext cx="264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/>
                <a:cs typeface="Times"/>
              </a:rPr>
              <a:t>Platform Data</a:t>
            </a:r>
          </a:p>
        </p:txBody>
      </p:sp>
      <p:sp>
        <p:nvSpPr>
          <p:cNvPr id="61" name="Striped Right Arrow 60"/>
          <p:cNvSpPr/>
          <p:nvPr/>
        </p:nvSpPr>
        <p:spPr>
          <a:xfrm>
            <a:off x="2833768" y="3216977"/>
            <a:ext cx="844851" cy="786293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triped Right Arrow 61"/>
          <p:cNvSpPr/>
          <p:nvPr/>
        </p:nvSpPr>
        <p:spPr>
          <a:xfrm>
            <a:off x="6324600" y="3216977"/>
            <a:ext cx="844851" cy="786293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999346" y="3428219"/>
            <a:ext cx="363807" cy="36380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6490179" y="3428219"/>
            <a:ext cx="363807" cy="36380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5773222" y="1971001"/>
            <a:ext cx="3600089" cy="3286799"/>
            <a:chOff x="5849422" y="1624181"/>
            <a:chExt cx="3600089" cy="3286799"/>
          </a:xfrm>
        </p:grpSpPr>
        <p:sp>
          <p:nvSpPr>
            <p:cNvPr id="66" name="Freeform 65"/>
            <p:cNvSpPr/>
            <p:nvPr/>
          </p:nvSpPr>
          <p:spPr>
            <a:xfrm>
              <a:off x="7418509" y="3018898"/>
              <a:ext cx="1232074" cy="821501"/>
            </a:xfrm>
            <a:custGeom>
              <a:avLst/>
              <a:gdLst>
                <a:gd name="connsiteX0" fmla="*/ 0 w 1646155"/>
                <a:gd name="connsiteY0" fmla="*/ 0 h 1097594"/>
                <a:gd name="connsiteX1" fmla="*/ 250842 w 1646155"/>
                <a:gd name="connsiteY1" fmla="*/ 423358 h 1097594"/>
                <a:gd name="connsiteX2" fmla="*/ 1646155 w 1646155"/>
                <a:gd name="connsiteY2" fmla="*/ 407678 h 1097594"/>
                <a:gd name="connsiteX3" fmla="*/ 1019048 w 1646155"/>
                <a:gd name="connsiteY3" fmla="*/ 1097594 h 1097594"/>
                <a:gd name="connsiteX4" fmla="*/ 156776 w 1646155"/>
                <a:gd name="connsiteY4" fmla="*/ 1066234 h 1097594"/>
                <a:gd name="connsiteX5" fmla="*/ 0 w 1646155"/>
                <a:gd name="connsiteY5" fmla="*/ 0 h 109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6155" h="1097594">
                  <a:moveTo>
                    <a:pt x="0" y="0"/>
                  </a:moveTo>
                  <a:lnTo>
                    <a:pt x="250842" y="423358"/>
                  </a:lnTo>
                  <a:lnTo>
                    <a:pt x="1646155" y="407678"/>
                  </a:lnTo>
                  <a:lnTo>
                    <a:pt x="1019048" y="1097594"/>
                  </a:lnTo>
                  <a:lnTo>
                    <a:pt x="156776" y="1066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7241612" y="2243916"/>
              <a:ext cx="1597588" cy="1097976"/>
            </a:xfrm>
            <a:custGeom>
              <a:avLst/>
              <a:gdLst>
                <a:gd name="connsiteX0" fmla="*/ 0 w 3793995"/>
                <a:gd name="connsiteY0" fmla="*/ 360638 h 1520951"/>
                <a:gd name="connsiteX1" fmla="*/ 862271 w 3793995"/>
                <a:gd name="connsiteY1" fmla="*/ 1505271 h 1520951"/>
                <a:gd name="connsiteX2" fmla="*/ 3417731 w 3793995"/>
                <a:gd name="connsiteY2" fmla="*/ 1520951 h 1520951"/>
                <a:gd name="connsiteX3" fmla="*/ 3793995 w 3793995"/>
                <a:gd name="connsiteY3" fmla="*/ 0 h 1520951"/>
                <a:gd name="connsiteX4" fmla="*/ 0 w 3793995"/>
                <a:gd name="connsiteY4" fmla="*/ 360638 h 152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3995" h="1520951">
                  <a:moveTo>
                    <a:pt x="0" y="360638"/>
                  </a:moveTo>
                  <a:lnTo>
                    <a:pt x="862271" y="1505271"/>
                  </a:lnTo>
                  <a:lnTo>
                    <a:pt x="3417731" y="1520951"/>
                  </a:lnTo>
                  <a:lnTo>
                    <a:pt x="3793995" y="0"/>
                  </a:lnTo>
                  <a:lnTo>
                    <a:pt x="0" y="36063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 descr="03m.tif"/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9955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065" y="3354983"/>
              <a:ext cx="310385" cy="398463"/>
            </a:xfrm>
            <a:prstGeom prst="rect">
              <a:avLst/>
            </a:prstGeom>
          </p:spPr>
        </p:pic>
        <p:pic>
          <p:nvPicPr>
            <p:cNvPr id="69" name="Picture 68" descr="27f.tif"/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453" y="3622057"/>
              <a:ext cx="223415" cy="264143"/>
            </a:xfrm>
            <a:prstGeom prst="rect">
              <a:avLst/>
            </a:prstGeom>
          </p:spPr>
        </p:pic>
        <p:pic>
          <p:nvPicPr>
            <p:cNvPr id="70" name="Picture 69" descr="05m.tif"/>
            <p:cNvPicPr>
              <a:picLocks noChangeAspect="1"/>
            </p:cNvPicPr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339" y="3181515"/>
              <a:ext cx="133932" cy="172849"/>
            </a:xfrm>
            <a:prstGeom prst="rect">
              <a:avLst/>
            </a:prstGeom>
          </p:spPr>
        </p:pic>
        <p:pic>
          <p:nvPicPr>
            <p:cNvPr id="71" name="Picture 70" descr="robot-312566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271" y="2836580"/>
              <a:ext cx="292476" cy="344936"/>
            </a:xfrm>
            <a:prstGeom prst="rect">
              <a:avLst/>
            </a:prstGeom>
          </p:spPr>
        </p:pic>
        <p:pic>
          <p:nvPicPr>
            <p:cNvPr id="72" name="Picture 71" descr="robot-312566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075" y="2940836"/>
              <a:ext cx="292476" cy="344936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0" b="100000" l="0" r="99500">
                          <a14:foregroundMark x1="37333" y1="69634" x2="46000" y2="70610"/>
                          <a14:foregroundMark x1="60000" y1="67805" x2="63333" y2="64512"/>
                          <a14:foregroundMark x1="30000" y1="53049" x2="31667" y2="48902"/>
                          <a14:foregroundMark x1="29500" y1="55854" x2="32833" y2="53415"/>
                          <a14:foregroundMark x1="58333" y1="44390" x2="56333" y2="41341"/>
                          <a14:foregroundMark x1="69833" y1="45854" x2="70333" y2="43780"/>
                          <a14:foregroundMark x1="47667" y1="41707" x2="49000" y2="42317"/>
                          <a14:foregroundMark x1="32833" y1="40488" x2="33667" y2="41951"/>
                          <a14:foregroundMark x1="44333" y1="56098" x2="46000" y2="51585"/>
                          <a14:foregroundMark x1="60000" y1="53659" x2="58833" y2="53415"/>
                          <a14:foregroundMark x1="55500" y1="92561" x2="55167" y2="88049"/>
                          <a14:foregroundMark x1="51000" y1="63902" x2="50167" y2="60976"/>
                          <a14:foregroundMark x1="54333" y1="57683" x2="55833" y2="58171"/>
                          <a14:foregroundMark x1="45167" y1="64268" x2="44333" y2="62683"/>
                          <a14:foregroundMark x1="40667" y1="63659" x2="39500" y2="64512"/>
                          <a14:foregroundMark x1="65000" y1="45854" x2="63667" y2="4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450" y="2780166"/>
              <a:ext cx="369955" cy="505606"/>
            </a:xfrm>
            <a:prstGeom prst="rect">
              <a:avLst/>
            </a:prstGeom>
          </p:spPr>
        </p:pic>
        <p:pic>
          <p:nvPicPr>
            <p:cNvPr id="74" name="Picture 73" descr="robot-312566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975" y="2595901"/>
              <a:ext cx="292476" cy="344936"/>
            </a:xfrm>
            <a:prstGeom prst="rect">
              <a:avLst/>
            </a:prstGeom>
          </p:spPr>
        </p:pic>
        <p:pic>
          <p:nvPicPr>
            <p:cNvPr id="75" name="Picture 74" descr="robot-312566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323" y="2452419"/>
              <a:ext cx="292476" cy="34493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2090" b="89967" l="10000" r="972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51979">
              <a:off x="5849422" y="1624181"/>
              <a:ext cx="3600089" cy="3286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84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Labeling Task</a:t>
            </a:r>
          </a:p>
          <a:p>
            <a:pPr marL="742950" lvl="2" indent="-342900"/>
            <a:r>
              <a:rPr lang="en-US" dirty="0"/>
              <a:t>IOB encoding</a:t>
            </a:r>
          </a:p>
          <a:p>
            <a:r>
              <a:rPr lang="en-US" dirty="0"/>
              <a:t>Conditional Random Fields 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Orthographic</a:t>
            </a:r>
          </a:p>
          <a:p>
            <a:pPr lvl="1"/>
            <a:r>
              <a:rPr lang="en-US" dirty="0"/>
              <a:t>Dictionaries</a:t>
            </a:r>
          </a:p>
          <a:p>
            <a:pPr lvl="1"/>
            <a:r>
              <a:rPr lang="en-US" dirty="0"/>
              <a:t>Contextual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495095"/>
              </p:ext>
            </p:extLst>
          </p:nvPr>
        </p:nvGraphicFramePr>
        <p:xfrm>
          <a:off x="5486400" y="2697480"/>
          <a:ext cx="31242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T-Mobile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B-ENTITY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B-ENTITY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Streak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I-ENTITY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I-ENTITY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547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(Segmentation Only)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257800"/>
            <a:ext cx="8686800" cy="11340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267200"/>
            <a:ext cx="8686800" cy="21582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5" t="31037" r="8854" b="18963"/>
          <a:stretch/>
        </p:blipFill>
        <p:spPr bwMode="auto">
          <a:xfrm>
            <a:off x="76200" y="2286000"/>
            <a:ext cx="886968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695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B794-1C43-A442-8F09-46DA8018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/>
          <a:lstStyle/>
          <a:p>
            <a:r>
              <a:rPr lang="en-US" dirty="0"/>
              <a:t>Aside: New Tag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A4A1-C6AB-1349-96EB-7BEB2AB2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r>
              <a:rPr lang="en-US" dirty="0"/>
              <a:t>Real Tweet: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25 tags</a:t>
            </a:r>
          </a:p>
          <a:p>
            <a:r>
              <a:rPr lang="en-US" dirty="0"/>
              <a:t>36 in Penn Treebank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00A77-C961-184D-8BD0-13E38290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95400"/>
            <a:ext cx="65786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FB46A0-AA1B-B147-AEA9-D3E1357DA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46"/>
          <a:stretch/>
        </p:blipFill>
        <p:spPr>
          <a:xfrm>
            <a:off x="5410200" y="1828800"/>
            <a:ext cx="3543300" cy="4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A2E80-6684-6E45-939C-41EEF969D6D5}"/>
              </a:ext>
            </a:extLst>
          </p:cNvPr>
          <p:cNvSpPr txBox="1"/>
          <p:nvPr/>
        </p:nvSpPr>
        <p:spPr>
          <a:xfrm>
            <a:off x="152400" y="586740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Owoputi</a:t>
            </a:r>
            <a:r>
              <a:rPr lang="en-US" dirty="0"/>
              <a:t>, </a:t>
            </a:r>
            <a:r>
              <a:rPr lang="en-US" dirty="0" err="1"/>
              <a:t>Olutobi</a:t>
            </a:r>
            <a:r>
              <a:rPr lang="en-US" dirty="0"/>
              <a:t>, et al. "Part-of-speech tagging for Twitter: Word clusters and other advances." </a:t>
            </a:r>
            <a:r>
              <a:rPr lang="en-US" i="1" dirty="0"/>
              <a:t>School of Computer Science</a:t>
            </a:r>
            <a:r>
              <a:rPr lang="en-US" dirty="0"/>
              <a:t> (2012).</a:t>
            </a:r>
          </a:p>
        </p:txBody>
      </p:sp>
    </p:spTree>
    <p:extLst>
      <p:ext uri="{BB962C8B-B14F-4D97-AF65-F5344CB8AC3E}">
        <p14:creationId xmlns:p14="http://schemas.microsoft.com/office/powerpoint/2010/main" val="175461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Classification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57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Plethora of distinctive, </a:t>
            </a:r>
            <a:r>
              <a:rPr lang="en-US" b="1" dirty="0"/>
              <a:t>infrequent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Bands, Movies, Products, etc…</a:t>
            </a:r>
          </a:p>
          <a:p>
            <a:pPr lvl="1"/>
            <a:r>
              <a:rPr lang="en-US" dirty="0"/>
              <a:t>Very little training data for these</a:t>
            </a:r>
          </a:p>
          <a:p>
            <a:pPr lvl="1"/>
            <a:r>
              <a:rPr lang="en-US" dirty="0"/>
              <a:t>Can’t simply rely on supervised classification</a:t>
            </a:r>
          </a:p>
          <a:p>
            <a:r>
              <a:rPr lang="en-US" dirty="0"/>
              <a:t>Very terse (often contain insufficient context)</a:t>
            </a:r>
          </a:p>
        </p:txBody>
      </p:sp>
    </p:spTree>
    <p:extLst>
      <p:ext uri="{BB962C8B-B14F-4D97-AF65-F5344CB8AC3E}">
        <p14:creationId xmlns:p14="http://schemas.microsoft.com/office/powerpoint/2010/main" val="102066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Plethora of distinctive, </a:t>
            </a:r>
            <a:r>
              <a:rPr lang="en-US" b="1" dirty="0"/>
              <a:t>infrequent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Bands, Movies, Products, etc…</a:t>
            </a:r>
          </a:p>
          <a:p>
            <a:pPr lvl="1"/>
            <a:r>
              <a:rPr lang="en-US" dirty="0"/>
              <a:t>Very little training data for these</a:t>
            </a:r>
          </a:p>
          <a:p>
            <a:pPr lvl="1"/>
            <a:r>
              <a:rPr lang="en-US" dirty="0"/>
              <a:t>Can’t simply rely on supervised classification</a:t>
            </a:r>
          </a:p>
          <a:p>
            <a:r>
              <a:rPr lang="en-US" dirty="0"/>
              <a:t>Very terse (often contain insufficient context)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29524" r="21354" b="50000"/>
          <a:stretch/>
        </p:blipFill>
        <p:spPr bwMode="auto">
          <a:xfrm>
            <a:off x="2260600" y="4927600"/>
            <a:ext cx="51054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69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2F5F-73D9-1548-8119-E4B0A960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Freebase!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D4AD5-4285-7C41-8111-9911C5F0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massive, collaboratively edited database of cross-linked data”</a:t>
            </a:r>
          </a:p>
          <a:p>
            <a:r>
              <a:rPr lang="en-US" dirty="0"/>
              <a:t>Wikipedia-turned-database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A68B3-7711-C14C-B088-5F9FD82D5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4060825"/>
            <a:ext cx="31750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1E6BB-481A-B74F-9321-CEB5690AC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0" y="3156744"/>
            <a:ext cx="6083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4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Weakly Supervised NE Classification</a:t>
            </a:r>
            <a:br>
              <a:rPr lang="en-US" dirty="0"/>
            </a:br>
            <a:r>
              <a:rPr lang="en-US" sz="2700" b="1" dirty="0">
                <a:solidFill>
                  <a:schemeClr val="accent1"/>
                </a:solidFill>
              </a:rPr>
              <a:t>(Collins  and Singer 99) (</a:t>
            </a:r>
            <a:r>
              <a:rPr lang="en-US" sz="2700" b="1" dirty="0" err="1">
                <a:solidFill>
                  <a:schemeClr val="accent1"/>
                </a:solidFill>
              </a:rPr>
              <a:t>Etzioni</a:t>
            </a:r>
            <a:r>
              <a:rPr lang="en-US" sz="2700" b="1" dirty="0">
                <a:solidFill>
                  <a:schemeClr val="accent1"/>
                </a:solidFill>
              </a:rPr>
              <a:t> et. al. 05) (</a:t>
            </a:r>
            <a:r>
              <a:rPr lang="en-US" sz="2700" b="1" dirty="0" err="1">
                <a:solidFill>
                  <a:schemeClr val="accent1"/>
                </a:solidFill>
              </a:rPr>
              <a:t>Kozareva</a:t>
            </a:r>
            <a:r>
              <a:rPr lang="en-US" sz="2700" b="1" dirty="0">
                <a:solidFill>
                  <a:schemeClr val="accent1"/>
                </a:solidFill>
              </a:rPr>
              <a:t> 06)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Freebase lists provide a source of supervision</a:t>
            </a:r>
          </a:p>
          <a:p>
            <a:r>
              <a:rPr lang="en-US" dirty="0"/>
              <a:t>But entities often appear in many different lists, for example “China” could be:</a:t>
            </a:r>
          </a:p>
          <a:p>
            <a:pPr lvl="1"/>
            <a:r>
              <a:rPr lang="en-US" dirty="0"/>
              <a:t>A country</a:t>
            </a:r>
          </a:p>
          <a:p>
            <a:pPr lvl="1"/>
            <a:r>
              <a:rPr lang="en-US" dirty="0"/>
              <a:t>A band</a:t>
            </a:r>
          </a:p>
          <a:p>
            <a:pPr lvl="1"/>
            <a:r>
              <a:rPr lang="en-US" dirty="0"/>
              <a:t>A person (member of the band “metal boys”)</a:t>
            </a:r>
          </a:p>
          <a:p>
            <a:pPr lvl="1"/>
            <a:r>
              <a:rPr lang="en-US" dirty="0"/>
              <a:t>A film (released in 1943)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Weakly Supervised NE Classification</a:t>
            </a:r>
            <a:br>
              <a:rPr lang="en-US" dirty="0"/>
            </a:br>
            <a:r>
              <a:rPr lang="en-US" sz="2700" b="1" dirty="0">
                <a:solidFill>
                  <a:schemeClr val="accent1"/>
                </a:solidFill>
              </a:rPr>
              <a:t>(Collins  and Singer 99) (</a:t>
            </a:r>
            <a:r>
              <a:rPr lang="en-US" sz="2700" b="1" dirty="0" err="1">
                <a:solidFill>
                  <a:schemeClr val="accent1"/>
                </a:solidFill>
              </a:rPr>
              <a:t>Etzioni</a:t>
            </a:r>
            <a:r>
              <a:rPr lang="en-US" sz="2700" b="1" dirty="0">
                <a:solidFill>
                  <a:schemeClr val="accent1"/>
                </a:solidFill>
              </a:rPr>
              <a:t> et. al. 05) (</a:t>
            </a:r>
            <a:r>
              <a:rPr lang="en-US" sz="2700" b="1" dirty="0" err="1">
                <a:solidFill>
                  <a:schemeClr val="accent1"/>
                </a:solidFill>
              </a:rPr>
              <a:t>Kozareva</a:t>
            </a:r>
            <a:r>
              <a:rPr lang="en-US" sz="2700" b="1" dirty="0">
                <a:solidFill>
                  <a:schemeClr val="accent1"/>
                </a:solidFill>
              </a:rPr>
              <a:t> 06)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Freebase lists provide a source of supervision</a:t>
            </a:r>
          </a:p>
          <a:p>
            <a:r>
              <a:rPr lang="en-US" dirty="0"/>
              <a:t>But entities often appear in many different lists, for example “China” could be:</a:t>
            </a:r>
          </a:p>
          <a:p>
            <a:pPr lvl="1"/>
            <a:r>
              <a:rPr lang="en-US" dirty="0"/>
              <a:t>A country</a:t>
            </a:r>
          </a:p>
          <a:p>
            <a:pPr lvl="1"/>
            <a:r>
              <a:rPr lang="en-US" dirty="0"/>
              <a:t>A band</a:t>
            </a:r>
          </a:p>
          <a:p>
            <a:pPr lvl="1"/>
            <a:r>
              <a:rPr lang="en-US" dirty="0"/>
              <a:t>A person (member of the band “metal boys”)</a:t>
            </a:r>
          </a:p>
          <a:p>
            <a:pPr lvl="1"/>
            <a:r>
              <a:rPr lang="en-US" dirty="0"/>
              <a:t>A film (released in 1943)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xplosion 1 3"/>
          <p:cNvSpPr/>
          <p:nvPr/>
        </p:nvSpPr>
        <p:spPr>
          <a:xfrm>
            <a:off x="3352800" y="3276600"/>
            <a:ext cx="6629400" cy="42672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need Some way to disambiguate</a:t>
            </a:r>
          </a:p>
        </p:txBody>
      </p:sp>
    </p:spTree>
    <p:extLst>
      <p:ext uri="{BB962C8B-B14F-4D97-AF65-F5344CB8AC3E}">
        <p14:creationId xmlns:p14="http://schemas.microsoft.com/office/powerpoint/2010/main" val="3937311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Distant Supervision With Topic Models</a:t>
            </a:r>
            <a:endParaRPr lang="en-US" sz="31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entity as a “document”</a:t>
            </a:r>
          </a:p>
          <a:p>
            <a:pPr lvl="1"/>
            <a:r>
              <a:rPr lang="en-US" dirty="0"/>
              <a:t>Words in document are those which co-occur with entity</a:t>
            </a:r>
          </a:p>
          <a:p>
            <a:r>
              <a:rPr lang="en-US" dirty="0" err="1"/>
              <a:t>LabeledLDA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(</a:t>
            </a:r>
            <a:r>
              <a:rPr lang="en-US" b="1" dirty="0" err="1">
                <a:solidFill>
                  <a:schemeClr val="accent1"/>
                </a:solidFill>
              </a:rPr>
              <a:t>Ramage</a:t>
            </a:r>
            <a:r>
              <a:rPr lang="en-US" b="1" dirty="0">
                <a:solidFill>
                  <a:schemeClr val="accent1"/>
                </a:solidFill>
              </a:rPr>
              <a:t> et. al. 2009)</a:t>
            </a:r>
            <a:endParaRPr lang="en-US" dirty="0"/>
          </a:p>
          <a:p>
            <a:pPr lvl="1"/>
            <a:r>
              <a:rPr lang="en-US" dirty="0"/>
              <a:t>Constrained Topic Model</a:t>
            </a:r>
          </a:p>
          <a:p>
            <a:pPr lvl="1"/>
            <a:r>
              <a:rPr lang="en-US" dirty="0"/>
              <a:t>Each entity is associated with a distribution over topics</a:t>
            </a:r>
          </a:p>
          <a:p>
            <a:pPr lvl="2"/>
            <a:r>
              <a:rPr lang="en-US" dirty="0"/>
              <a:t>Constrained based on FB dictionaries</a:t>
            </a:r>
          </a:p>
          <a:p>
            <a:pPr lvl="1"/>
            <a:r>
              <a:rPr lang="en-US" dirty="0"/>
              <a:t>Each topic is associated with a type (in Freebase)</a:t>
            </a:r>
          </a:p>
        </p:txBody>
      </p:sp>
    </p:spTree>
    <p:extLst>
      <p:ext uri="{BB962C8B-B14F-4D97-AF65-F5344CB8AC3E}">
        <p14:creationId xmlns:p14="http://schemas.microsoft.com/office/powerpoint/2010/main" val="416020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0530"/>
          </a:xfrm>
        </p:spPr>
        <p:txBody>
          <a:bodyPr/>
          <a:lstStyle/>
          <a:p>
            <a:r>
              <a:rPr lang="en-US" dirty="0"/>
              <a:t>Why Twitter?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827765"/>
              </p:ext>
            </p:extLst>
          </p:nvPr>
        </p:nvGraphicFramePr>
        <p:xfrm>
          <a:off x="2057400" y="2799867"/>
          <a:ext cx="5200650" cy="3439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267200"/>
          </a:xfrm>
        </p:spPr>
        <p:txBody>
          <a:bodyPr/>
          <a:lstStyle/>
          <a:p>
            <a:r>
              <a:rPr lang="en-US" dirty="0"/>
              <a:t>Collected all papers from ICWSM 2010 </a:t>
            </a:r>
            <a:r>
              <a:rPr lang="mr-IN" dirty="0"/>
              <a:t>–</a:t>
            </a:r>
            <a:r>
              <a:rPr lang="en-US" dirty="0"/>
              <a:t> 2017.</a:t>
            </a:r>
          </a:p>
          <a:p>
            <a:r>
              <a:rPr lang="en-US" dirty="0"/>
              <a:t>843 papers total.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5B591-FF5D-0644-9232-288F7D8DB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8040B3-3FDF-164B-8950-A4BB7F055FD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31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DB75-6ABF-2148-B8F6-0D09B8AA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D2063-C75B-7548-967B-782A66651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9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61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203956356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75194159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33</a:t>
            </a:fld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4446588" y="4953000"/>
            <a:ext cx="4603199" cy="1200329"/>
            <a:chOff x="4377090" y="4953000"/>
            <a:chExt cx="4603957" cy="1200508"/>
          </a:xfrm>
        </p:grpSpPr>
        <p:sp>
          <p:nvSpPr>
            <p:cNvPr id="40981" name="TextBox 41"/>
            <p:cNvSpPr txBox="1">
              <a:spLocks noChangeArrowheads="1"/>
            </p:cNvSpPr>
            <p:nvPr/>
          </p:nvSpPr>
          <p:spPr bwMode="auto">
            <a:xfrm>
              <a:off x="4377090" y="4953000"/>
              <a:ext cx="2440493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1: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TEAM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P(victory|T1)=	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P(played|T1)=	0.01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  <p:sp>
          <p:nvSpPr>
            <p:cNvPr id="40982" name="TextBox 42"/>
            <p:cNvSpPr txBox="1">
              <a:spLocks noChangeArrowheads="1"/>
            </p:cNvSpPr>
            <p:nvPr/>
          </p:nvSpPr>
          <p:spPr bwMode="auto">
            <a:xfrm>
              <a:off x="6858000" y="4953000"/>
              <a:ext cx="2123047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2: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LOCATION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P(visiting|T2)=0.05</a:t>
              </a:r>
              <a:endParaRPr lang="en-US" b="1" dirty="0">
                <a:solidFill>
                  <a:srgbClr val="C0504D"/>
                </a:solidFill>
                <a:latin typeface="Calibri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P(airport|T2)=0.02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</p:grp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415454538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34</a:t>
            </a:fld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4446588" y="4953000"/>
            <a:ext cx="4603199" cy="1200329"/>
            <a:chOff x="4377090" y="4953000"/>
            <a:chExt cx="4603957" cy="1200508"/>
          </a:xfrm>
        </p:grpSpPr>
        <p:sp>
          <p:nvSpPr>
            <p:cNvPr id="40981" name="TextBox 41"/>
            <p:cNvSpPr txBox="1">
              <a:spLocks noChangeArrowheads="1"/>
            </p:cNvSpPr>
            <p:nvPr/>
          </p:nvSpPr>
          <p:spPr bwMode="auto">
            <a:xfrm>
              <a:off x="4377090" y="4953000"/>
              <a:ext cx="2440493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1: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TEAM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P(victory|T1)=	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P(played|T1)=	0.01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  <p:sp>
          <p:nvSpPr>
            <p:cNvPr id="40982" name="TextBox 42"/>
            <p:cNvSpPr txBox="1">
              <a:spLocks noChangeArrowheads="1"/>
            </p:cNvSpPr>
            <p:nvPr/>
          </p:nvSpPr>
          <p:spPr bwMode="auto">
            <a:xfrm>
              <a:off x="6858000" y="4953000"/>
              <a:ext cx="2123047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2: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LOCATION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P(visiting|T2)=0.05</a:t>
              </a:r>
              <a:endParaRPr lang="en-US" b="1" dirty="0">
                <a:solidFill>
                  <a:srgbClr val="C0504D"/>
                </a:solidFill>
                <a:latin typeface="Calibri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P(airport|T2)=0.02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</p:grp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2209800" y="762000"/>
            <a:ext cx="2209800" cy="1524000"/>
          </a:xfrm>
          <a:prstGeom prst="wedgeRoundRectCallout">
            <a:avLst>
              <a:gd name="adj1" fmla="val -80952"/>
              <a:gd name="adj2" fmla="val 1614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entity, pick a distribution over types </a:t>
            </a:r>
            <a:r>
              <a:rPr lang="en-US" sz="2400" b="1" dirty="0">
                <a:solidFill>
                  <a:srgbClr val="FFFFFF"/>
                </a:solidFill>
              </a:rPr>
              <a:t>(constrained by Freebase)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341204454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35</a:t>
            </a:fld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4446588" y="4953000"/>
            <a:ext cx="4603199" cy="1200329"/>
            <a:chOff x="4377090" y="4953000"/>
            <a:chExt cx="4603957" cy="1200508"/>
          </a:xfrm>
        </p:grpSpPr>
        <p:sp>
          <p:nvSpPr>
            <p:cNvPr id="40981" name="TextBox 41"/>
            <p:cNvSpPr txBox="1">
              <a:spLocks noChangeArrowheads="1"/>
            </p:cNvSpPr>
            <p:nvPr/>
          </p:nvSpPr>
          <p:spPr bwMode="auto">
            <a:xfrm>
              <a:off x="4377090" y="4953000"/>
              <a:ext cx="2440493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1: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TEAM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P(victory|T1)=	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P(played|T1)=	0.01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  <p:sp>
          <p:nvSpPr>
            <p:cNvPr id="40982" name="TextBox 42"/>
            <p:cNvSpPr txBox="1">
              <a:spLocks noChangeArrowheads="1"/>
            </p:cNvSpPr>
            <p:nvPr/>
          </p:nvSpPr>
          <p:spPr bwMode="auto">
            <a:xfrm>
              <a:off x="6858000" y="4953000"/>
              <a:ext cx="2123047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2: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LOCATION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P(visiting|T2)=0.05</a:t>
              </a:r>
              <a:endParaRPr lang="en-US" b="1" dirty="0">
                <a:solidFill>
                  <a:srgbClr val="C0504D"/>
                </a:solidFill>
                <a:latin typeface="Calibri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P(airport|T2)=0.02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</p:grp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495800" y="838200"/>
            <a:ext cx="3886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TEAM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0.6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LOCATION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0.4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2209800" y="762000"/>
            <a:ext cx="2209800" cy="1524000"/>
          </a:xfrm>
          <a:prstGeom prst="wedgeRoundRectCallout">
            <a:avLst>
              <a:gd name="adj1" fmla="val -80952"/>
              <a:gd name="adj2" fmla="val 1614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entity, pick a distribution over types </a:t>
            </a:r>
            <a:r>
              <a:rPr lang="en-US" sz="2400" b="1" dirty="0">
                <a:solidFill>
                  <a:srgbClr val="FFFFFF"/>
                </a:solidFill>
              </a:rPr>
              <a:t>(constrained by Freebase)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141464560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36</a:t>
            </a:fld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4446588" y="4953000"/>
            <a:ext cx="4603199" cy="1200329"/>
            <a:chOff x="4377090" y="4953000"/>
            <a:chExt cx="4603957" cy="1200508"/>
          </a:xfrm>
        </p:grpSpPr>
        <p:sp>
          <p:nvSpPr>
            <p:cNvPr id="40981" name="TextBox 41"/>
            <p:cNvSpPr txBox="1">
              <a:spLocks noChangeArrowheads="1"/>
            </p:cNvSpPr>
            <p:nvPr/>
          </p:nvSpPr>
          <p:spPr bwMode="auto">
            <a:xfrm>
              <a:off x="4377090" y="4953000"/>
              <a:ext cx="2440493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1: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TEAM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P(victory|T1)=	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P(played|T1)=	0.01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  <p:sp>
          <p:nvSpPr>
            <p:cNvPr id="40982" name="TextBox 42"/>
            <p:cNvSpPr txBox="1">
              <a:spLocks noChangeArrowheads="1"/>
            </p:cNvSpPr>
            <p:nvPr/>
          </p:nvSpPr>
          <p:spPr bwMode="auto">
            <a:xfrm>
              <a:off x="6858000" y="4953000"/>
              <a:ext cx="2123047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2: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LOCATION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P(visiting|T2)=0.05</a:t>
              </a:r>
              <a:endParaRPr lang="en-US" b="1" dirty="0">
                <a:solidFill>
                  <a:srgbClr val="C0504D"/>
                </a:solidFill>
                <a:latin typeface="Calibri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P(airport|T2)=0.02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</p:grp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495800" y="838200"/>
            <a:ext cx="3886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TEAM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0.6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LOCATION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0.4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2209800" y="762000"/>
            <a:ext cx="2209800" cy="1524000"/>
          </a:xfrm>
          <a:prstGeom prst="wedgeRoundRectCallout">
            <a:avLst>
              <a:gd name="adj1" fmla="val -80952"/>
              <a:gd name="adj2" fmla="val 1614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entity, pick a distribution over types </a:t>
            </a:r>
            <a:r>
              <a:rPr lang="en-US" sz="2400" b="1" dirty="0">
                <a:solidFill>
                  <a:srgbClr val="FFFFFF"/>
                </a:solidFill>
              </a:rPr>
              <a:t>(constrained by Freebase)</a:t>
            </a:r>
          </a:p>
        </p:txBody>
      </p:sp>
      <p:sp>
        <p:nvSpPr>
          <p:cNvPr id="47" name="Rounded Rectangular Callout 46"/>
          <p:cNvSpPr/>
          <p:nvPr/>
        </p:nvSpPr>
        <p:spPr>
          <a:xfrm>
            <a:off x="2514600" y="2362200"/>
            <a:ext cx="1828800" cy="1066800"/>
          </a:xfrm>
          <a:prstGeom prst="wedgeRoundRectCallout">
            <a:avLst>
              <a:gd name="adj1" fmla="val -102535"/>
              <a:gd name="adj2" fmla="val -1612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position, first pick a type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408721611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4446588" y="4953000"/>
            <a:ext cx="4603199" cy="1200329"/>
            <a:chOff x="4377090" y="4953000"/>
            <a:chExt cx="4603957" cy="1200508"/>
          </a:xfrm>
        </p:grpSpPr>
        <p:sp>
          <p:nvSpPr>
            <p:cNvPr id="40981" name="TextBox 41"/>
            <p:cNvSpPr txBox="1">
              <a:spLocks noChangeArrowheads="1"/>
            </p:cNvSpPr>
            <p:nvPr/>
          </p:nvSpPr>
          <p:spPr bwMode="auto">
            <a:xfrm>
              <a:off x="4377090" y="4953000"/>
              <a:ext cx="2440493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1: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TEAM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P(victory|T1)=	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P(played|T1)=	0.01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  <p:sp>
          <p:nvSpPr>
            <p:cNvPr id="40982" name="TextBox 42"/>
            <p:cNvSpPr txBox="1">
              <a:spLocks noChangeArrowheads="1"/>
            </p:cNvSpPr>
            <p:nvPr/>
          </p:nvSpPr>
          <p:spPr bwMode="auto">
            <a:xfrm>
              <a:off x="6858000" y="4953000"/>
              <a:ext cx="2123047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2: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LOCATION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P(visiting|T2)=0.05</a:t>
              </a:r>
              <a:endParaRPr lang="en-US" b="1" dirty="0">
                <a:solidFill>
                  <a:srgbClr val="C0504D"/>
                </a:solidFill>
                <a:latin typeface="Calibri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P(airport|T2)=0.02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</p:grp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495800" y="838200"/>
            <a:ext cx="3886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TEAM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0.6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LOCATION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0.4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510088" y="2667000"/>
            <a:ext cx="14385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 a </a:t>
            </a:r>
            <a:r>
              <a:rPr lang="en-US" b="1" dirty="0">
                <a:solidFill>
                  <a:srgbClr val="C0504D"/>
                </a:solidFill>
                <a:latin typeface="Calibri" pitchFamily="34" charset="0"/>
              </a:rPr>
              <a:t>TEAM</a:t>
            </a:r>
          </a:p>
        </p:txBody>
      </p:sp>
      <p:sp>
        <p:nvSpPr>
          <p:cNvPr id="60" name="Right Arrow 59"/>
          <p:cNvSpPr/>
          <p:nvPr/>
        </p:nvSpPr>
        <p:spPr>
          <a:xfrm rot="5400000">
            <a:off x="5200650" y="19621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2209800" y="762000"/>
            <a:ext cx="2209800" cy="1524000"/>
          </a:xfrm>
          <a:prstGeom prst="wedgeRoundRectCallout">
            <a:avLst>
              <a:gd name="adj1" fmla="val -80952"/>
              <a:gd name="adj2" fmla="val 1614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entity, pick a distribution over types </a:t>
            </a:r>
            <a:r>
              <a:rPr lang="en-US" sz="2400" b="1" dirty="0">
                <a:solidFill>
                  <a:srgbClr val="FFFFFF"/>
                </a:solidFill>
              </a:rPr>
              <a:t>(constrained by Freebase)</a:t>
            </a:r>
          </a:p>
        </p:txBody>
      </p:sp>
      <p:sp>
        <p:nvSpPr>
          <p:cNvPr id="47" name="Rounded Rectangular Callout 46"/>
          <p:cNvSpPr/>
          <p:nvPr/>
        </p:nvSpPr>
        <p:spPr>
          <a:xfrm>
            <a:off x="2514600" y="2362200"/>
            <a:ext cx="1828800" cy="1066800"/>
          </a:xfrm>
          <a:prstGeom prst="wedgeRoundRectCallout">
            <a:avLst>
              <a:gd name="adj1" fmla="val -102535"/>
              <a:gd name="adj2" fmla="val -1612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position, first pick a type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24464214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4446588" y="4953000"/>
            <a:ext cx="4603199" cy="1200329"/>
            <a:chOff x="4377090" y="4953000"/>
            <a:chExt cx="4603957" cy="1200508"/>
          </a:xfrm>
        </p:grpSpPr>
        <p:sp>
          <p:nvSpPr>
            <p:cNvPr id="40981" name="TextBox 41"/>
            <p:cNvSpPr txBox="1">
              <a:spLocks noChangeArrowheads="1"/>
            </p:cNvSpPr>
            <p:nvPr/>
          </p:nvSpPr>
          <p:spPr bwMode="auto">
            <a:xfrm>
              <a:off x="4377090" y="4953000"/>
              <a:ext cx="2440493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1: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TEAM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P(victory|T1)=	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P(played|T1)=	0.01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  <p:sp>
          <p:nvSpPr>
            <p:cNvPr id="40982" name="TextBox 42"/>
            <p:cNvSpPr txBox="1">
              <a:spLocks noChangeArrowheads="1"/>
            </p:cNvSpPr>
            <p:nvPr/>
          </p:nvSpPr>
          <p:spPr bwMode="auto">
            <a:xfrm>
              <a:off x="6858000" y="4953000"/>
              <a:ext cx="2123047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2: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LOCATION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P(visiting|T2)=0.05</a:t>
              </a:r>
              <a:endParaRPr lang="en-US" b="1" dirty="0">
                <a:solidFill>
                  <a:srgbClr val="C0504D"/>
                </a:solidFill>
                <a:latin typeface="Calibri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P(airport|T2)=0.02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</p:grp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495800" y="838200"/>
            <a:ext cx="3886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TEAM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0.6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LOCATION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0.4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510088" y="2667000"/>
            <a:ext cx="14385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 a </a:t>
            </a:r>
            <a:r>
              <a:rPr lang="en-US" b="1" dirty="0">
                <a:solidFill>
                  <a:srgbClr val="C0504D"/>
                </a:solidFill>
                <a:latin typeface="Calibri" pitchFamily="34" charset="0"/>
              </a:rPr>
              <a:t>TEAM</a:t>
            </a:r>
          </a:p>
        </p:txBody>
      </p:sp>
      <p:sp>
        <p:nvSpPr>
          <p:cNvPr id="60" name="Right Arrow 59"/>
          <p:cNvSpPr/>
          <p:nvPr/>
        </p:nvSpPr>
        <p:spPr>
          <a:xfrm rot="5400000">
            <a:off x="5200650" y="19621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2209800" y="762000"/>
            <a:ext cx="2209800" cy="1524000"/>
          </a:xfrm>
          <a:prstGeom prst="wedgeRoundRectCallout">
            <a:avLst>
              <a:gd name="adj1" fmla="val -80952"/>
              <a:gd name="adj2" fmla="val 1614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entity, pick a distribution over types </a:t>
            </a:r>
            <a:r>
              <a:rPr lang="en-US" sz="2400" b="1" dirty="0">
                <a:solidFill>
                  <a:srgbClr val="FFFFFF"/>
                </a:solidFill>
              </a:rPr>
              <a:t>(constrained by Freebase)</a:t>
            </a:r>
          </a:p>
        </p:txBody>
      </p:sp>
      <p:sp>
        <p:nvSpPr>
          <p:cNvPr id="47" name="Rounded Rectangular Callout 46"/>
          <p:cNvSpPr/>
          <p:nvPr/>
        </p:nvSpPr>
        <p:spPr>
          <a:xfrm>
            <a:off x="2514600" y="2362200"/>
            <a:ext cx="1828800" cy="1066800"/>
          </a:xfrm>
          <a:prstGeom prst="wedgeRoundRectCallout">
            <a:avLst>
              <a:gd name="adj1" fmla="val -102535"/>
              <a:gd name="adj2" fmla="val -1612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position, first pick a type</a:t>
            </a:r>
          </a:p>
        </p:txBody>
      </p:sp>
      <p:sp>
        <p:nvSpPr>
          <p:cNvPr id="48" name="Rounded Rectangular Callout 47"/>
          <p:cNvSpPr/>
          <p:nvPr/>
        </p:nvSpPr>
        <p:spPr>
          <a:xfrm>
            <a:off x="2514600" y="3505200"/>
            <a:ext cx="1828800" cy="990600"/>
          </a:xfrm>
          <a:prstGeom prst="wedgeRoundRectCallout">
            <a:avLst>
              <a:gd name="adj1" fmla="val -102970"/>
              <a:gd name="adj2" fmla="val -1926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Then pick an word based on type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3668198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4446588" y="4953000"/>
            <a:ext cx="4603199" cy="1200329"/>
            <a:chOff x="4377090" y="4953000"/>
            <a:chExt cx="4603957" cy="1200508"/>
          </a:xfrm>
        </p:grpSpPr>
        <p:sp>
          <p:nvSpPr>
            <p:cNvPr id="40981" name="TextBox 41"/>
            <p:cNvSpPr txBox="1">
              <a:spLocks noChangeArrowheads="1"/>
            </p:cNvSpPr>
            <p:nvPr/>
          </p:nvSpPr>
          <p:spPr bwMode="auto">
            <a:xfrm>
              <a:off x="4377090" y="4953000"/>
              <a:ext cx="2440493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1: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TEAM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P(victory|T1)=	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P(played|T1)=	0.01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  <p:sp>
          <p:nvSpPr>
            <p:cNvPr id="40982" name="TextBox 42"/>
            <p:cNvSpPr txBox="1">
              <a:spLocks noChangeArrowheads="1"/>
            </p:cNvSpPr>
            <p:nvPr/>
          </p:nvSpPr>
          <p:spPr bwMode="auto">
            <a:xfrm>
              <a:off x="6858000" y="4953000"/>
              <a:ext cx="2123047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2: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LOCATION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P(visiting|T2)=0.05</a:t>
              </a:r>
              <a:endParaRPr lang="en-US" b="1" dirty="0">
                <a:solidFill>
                  <a:srgbClr val="C0504D"/>
                </a:solidFill>
                <a:latin typeface="Calibri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P(airport|T2)=0.02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</p:grp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495800" y="838200"/>
            <a:ext cx="3886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TEAM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0.6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LOCATION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0.4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510088" y="2667000"/>
            <a:ext cx="14385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 a </a:t>
            </a:r>
            <a:r>
              <a:rPr lang="en-US" b="1" dirty="0">
                <a:solidFill>
                  <a:srgbClr val="C0504D"/>
                </a:solidFill>
                <a:latin typeface="Calibri" pitchFamily="34" charset="0"/>
              </a:rPr>
              <a:t>TEAM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5181600" y="3733800"/>
            <a:ext cx="821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victory</a:t>
            </a:r>
          </a:p>
        </p:txBody>
      </p:sp>
      <p:sp>
        <p:nvSpPr>
          <p:cNvPr id="58" name="Right Arrow 57"/>
          <p:cNvSpPr/>
          <p:nvPr/>
        </p:nvSpPr>
        <p:spPr>
          <a:xfrm rot="16200000">
            <a:off x="5276850" y="42100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 rot="5400000">
            <a:off x="5200650" y="19621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2209800" y="762000"/>
            <a:ext cx="2209800" cy="1524000"/>
          </a:xfrm>
          <a:prstGeom prst="wedgeRoundRectCallout">
            <a:avLst>
              <a:gd name="adj1" fmla="val -80952"/>
              <a:gd name="adj2" fmla="val 1614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entity, pick a distribution over types </a:t>
            </a:r>
            <a:r>
              <a:rPr lang="en-US" sz="2400" b="1" dirty="0">
                <a:solidFill>
                  <a:srgbClr val="FFFFFF"/>
                </a:solidFill>
              </a:rPr>
              <a:t>(constrained by Freebase)</a:t>
            </a:r>
          </a:p>
        </p:txBody>
      </p:sp>
      <p:sp>
        <p:nvSpPr>
          <p:cNvPr id="47" name="Rounded Rectangular Callout 46"/>
          <p:cNvSpPr/>
          <p:nvPr/>
        </p:nvSpPr>
        <p:spPr>
          <a:xfrm>
            <a:off x="2514600" y="2362200"/>
            <a:ext cx="1828800" cy="1066800"/>
          </a:xfrm>
          <a:prstGeom prst="wedgeRoundRectCallout">
            <a:avLst>
              <a:gd name="adj1" fmla="val -102535"/>
              <a:gd name="adj2" fmla="val -1612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position, first pick a type</a:t>
            </a:r>
          </a:p>
        </p:txBody>
      </p:sp>
      <p:sp>
        <p:nvSpPr>
          <p:cNvPr id="48" name="Rounded Rectangular Callout 47"/>
          <p:cNvSpPr/>
          <p:nvPr/>
        </p:nvSpPr>
        <p:spPr>
          <a:xfrm>
            <a:off x="2514600" y="3505200"/>
            <a:ext cx="1828800" cy="990600"/>
          </a:xfrm>
          <a:prstGeom prst="wedgeRoundRectCallout">
            <a:avLst>
              <a:gd name="adj1" fmla="val -102970"/>
              <a:gd name="adj2" fmla="val -1926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Then pick an word based on type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201030309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Information Extraction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Status Updates = short </a:t>
            </a:r>
            <a:r>
              <a:rPr lang="en-US" b="1" dirty="0" err="1"/>
              <a:t>realtime</a:t>
            </a:r>
            <a:r>
              <a:rPr lang="en-US" dirty="0"/>
              <a:t> messages</a:t>
            </a:r>
          </a:p>
          <a:p>
            <a:pPr lvl="1">
              <a:buNone/>
            </a:pPr>
            <a:r>
              <a:rPr lang="en-US" b="1" dirty="0"/>
              <a:t>Low Overhead: </a:t>
            </a:r>
            <a:r>
              <a:rPr lang="en-US" dirty="0"/>
              <a:t>Can be created quickly</a:t>
            </a:r>
          </a:p>
          <a:p>
            <a:pPr lvl="2"/>
            <a:r>
              <a:rPr lang="en-US" dirty="0"/>
              <a:t>Even on mobile devices</a:t>
            </a:r>
          </a:p>
          <a:p>
            <a:pPr lvl="1">
              <a:buNone/>
            </a:pPr>
            <a:r>
              <a:rPr lang="en-US" b="1" dirty="0" err="1"/>
              <a:t>Realtime</a:t>
            </a:r>
            <a:r>
              <a:rPr lang="en-US" b="1" dirty="0"/>
              <a:t>:</a:t>
            </a:r>
            <a:r>
              <a:rPr lang="en-US" dirty="0"/>
              <a:t> users report events in progress</a:t>
            </a:r>
          </a:p>
          <a:p>
            <a:pPr lvl="2"/>
            <a:r>
              <a:rPr lang="en-US" dirty="0"/>
              <a:t>Often the most up-to date source of information</a:t>
            </a:r>
          </a:p>
          <a:p>
            <a:pPr lvl="1">
              <a:buNone/>
            </a:pPr>
            <a:r>
              <a:rPr lang="en-US" b="1" dirty="0"/>
              <a:t>Huge Volume of Users</a:t>
            </a:r>
          </a:p>
          <a:p>
            <a:pPr lvl="2"/>
            <a:r>
              <a:rPr lang="en-US" dirty="0"/>
              <a:t>People Tweet about things they find interesting</a:t>
            </a:r>
          </a:p>
          <a:p>
            <a:pPr lvl="2"/>
            <a:r>
              <a:rPr lang="en-US" dirty="0"/>
              <a:t>Can use redundancy as a measure of importance</a:t>
            </a:r>
          </a:p>
          <a:p>
            <a:pPr lvl="1"/>
            <a:endParaRPr lang="en-US" dirty="0"/>
          </a:p>
        </p:txBody>
      </p:sp>
      <p:pic>
        <p:nvPicPr>
          <p:cNvPr id="14" name="Picture 2" descr="http://androinica.com/wp-content/uploads/2010/04/twitt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28600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6B1AD9-77EA-924D-A941-8F47C8BEEEF1}"/>
              </a:ext>
            </a:extLst>
          </p:cNvPr>
          <p:cNvSpPr txBox="1"/>
          <p:nvPr/>
        </p:nvSpPr>
        <p:spPr>
          <a:xfrm>
            <a:off x="4711774" y="6322497"/>
            <a:ext cx="423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adapted from </a:t>
            </a:r>
            <a:r>
              <a:rPr lang="en-US" i="1" dirty="0"/>
              <a:t>Ritter et al. 2012</a:t>
            </a:r>
          </a:p>
        </p:txBody>
      </p:sp>
    </p:spTree>
    <p:extLst>
      <p:ext uri="{BB962C8B-B14F-4D97-AF65-F5344CB8AC3E}">
        <p14:creationId xmlns:p14="http://schemas.microsoft.com/office/powerpoint/2010/main" val="685077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40</a:t>
            </a:fld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4446588" y="4953000"/>
            <a:ext cx="4603199" cy="1200329"/>
            <a:chOff x="4377090" y="4953000"/>
            <a:chExt cx="4603957" cy="1200508"/>
          </a:xfrm>
        </p:grpSpPr>
        <p:sp>
          <p:nvSpPr>
            <p:cNvPr id="40981" name="TextBox 41"/>
            <p:cNvSpPr txBox="1">
              <a:spLocks noChangeArrowheads="1"/>
            </p:cNvSpPr>
            <p:nvPr/>
          </p:nvSpPr>
          <p:spPr bwMode="auto">
            <a:xfrm>
              <a:off x="4377090" y="4953000"/>
              <a:ext cx="2440493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1: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TEAM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P(victory|T1)=	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P(played|T1)=	0.01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  <p:sp>
          <p:nvSpPr>
            <p:cNvPr id="40982" name="TextBox 42"/>
            <p:cNvSpPr txBox="1">
              <a:spLocks noChangeArrowheads="1"/>
            </p:cNvSpPr>
            <p:nvPr/>
          </p:nvSpPr>
          <p:spPr bwMode="auto">
            <a:xfrm>
              <a:off x="6858000" y="4953000"/>
              <a:ext cx="2123047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2: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LOCATION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P(visiting|T2)=0.05</a:t>
              </a:r>
              <a:endParaRPr lang="en-US" b="1" dirty="0">
                <a:solidFill>
                  <a:srgbClr val="C0504D"/>
                </a:solidFill>
                <a:latin typeface="Calibri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P(airport|T2)=0.02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</p:grp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495800" y="838200"/>
            <a:ext cx="3886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TEAM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0.6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LOCATION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0.4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510088" y="2667000"/>
            <a:ext cx="14385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 a </a:t>
            </a:r>
            <a:r>
              <a:rPr lang="en-US" b="1" dirty="0">
                <a:solidFill>
                  <a:srgbClr val="C0504D"/>
                </a:solidFill>
                <a:latin typeface="Calibri" pitchFamily="34" charset="0"/>
              </a:rPr>
              <a:t>TEAM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5181600" y="3733800"/>
            <a:ext cx="821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victory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6705600" y="2678113"/>
            <a:ext cx="1848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 a </a:t>
            </a:r>
            <a:r>
              <a:rPr lang="en-US" b="1" dirty="0">
                <a:solidFill>
                  <a:srgbClr val="C0504D"/>
                </a:solidFill>
                <a:latin typeface="Calibri" pitchFamily="34" charset="0"/>
              </a:rPr>
              <a:t>LOCATION</a:t>
            </a:r>
          </a:p>
        </p:txBody>
      </p:sp>
      <p:sp>
        <p:nvSpPr>
          <p:cNvPr id="58" name="Right Arrow 57"/>
          <p:cNvSpPr/>
          <p:nvPr/>
        </p:nvSpPr>
        <p:spPr>
          <a:xfrm rot="16200000">
            <a:off x="5276850" y="42100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 rot="5400000">
            <a:off x="5200650" y="19621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ight Arrow 60"/>
          <p:cNvSpPr/>
          <p:nvPr/>
        </p:nvSpPr>
        <p:spPr>
          <a:xfrm rot="5400000">
            <a:off x="7029450" y="19621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2209800" y="762000"/>
            <a:ext cx="2209800" cy="1524000"/>
          </a:xfrm>
          <a:prstGeom prst="wedgeRoundRectCallout">
            <a:avLst>
              <a:gd name="adj1" fmla="val -80952"/>
              <a:gd name="adj2" fmla="val 1614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entity, pick a distribution over types </a:t>
            </a:r>
            <a:r>
              <a:rPr lang="en-US" sz="2400" b="1" dirty="0">
                <a:solidFill>
                  <a:srgbClr val="FFFFFF"/>
                </a:solidFill>
              </a:rPr>
              <a:t>(constrained by Freebase)</a:t>
            </a:r>
          </a:p>
        </p:txBody>
      </p:sp>
      <p:sp>
        <p:nvSpPr>
          <p:cNvPr id="47" name="Rounded Rectangular Callout 46"/>
          <p:cNvSpPr/>
          <p:nvPr/>
        </p:nvSpPr>
        <p:spPr>
          <a:xfrm>
            <a:off x="2514600" y="2362200"/>
            <a:ext cx="1828800" cy="1066800"/>
          </a:xfrm>
          <a:prstGeom prst="wedgeRoundRectCallout">
            <a:avLst>
              <a:gd name="adj1" fmla="val -102535"/>
              <a:gd name="adj2" fmla="val -1612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position, first pick a type</a:t>
            </a:r>
          </a:p>
        </p:txBody>
      </p:sp>
      <p:sp>
        <p:nvSpPr>
          <p:cNvPr id="48" name="Rounded Rectangular Callout 47"/>
          <p:cNvSpPr/>
          <p:nvPr/>
        </p:nvSpPr>
        <p:spPr>
          <a:xfrm>
            <a:off x="2514600" y="3505200"/>
            <a:ext cx="1828800" cy="990600"/>
          </a:xfrm>
          <a:prstGeom prst="wedgeRoundRectCallout">
            <a:avLst>
              <a:gd name="adj1" fmla="val -102970"/>
              <a:gd name="adj2" fmla="val -1926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Then pick an word based on type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244623645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686" y="230588"/>
            <a:ext cx="1929194" cy="649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A746-5C68-4F38-824C-BDE9C98CC095}" type="slidenum">
              <a:rPr lang="en-US"/>
              <a:pPr>
                <a:defRPr/>
              </a:pPr>
              <a:t>41</a:t>
            </a:fld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4446588" y="4953000"/>
            <a:ext cx="4603199" cy="1200329"/>
            <a:chOff x="4377090" y="4953000"/>
            <a:chExt cx="4603957" cy="1200508"/>
          </a:xfrm>
        </p:grpSpPr>
        <p:sp>
          <p:nvSpPr>
            <p:cNvPr id="40981" name="TextBox 41"/>
            <p:cNvSpPr txBox="1">
              <a:spLocks noChangeArrowheads="1"/>
            </p:cNvSpPr>
            <p:nvPr/>
          </p:nvSpPr>
          <p:spPr bwMode="auto">
            <a:xfrm>
              <a:off x="4377090" y="4953000"/>
              <a:ext cx="2440493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1: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TEAM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P(victory|T1)=	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P(played|T1)=	0.01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  <p:sp>
          <p:nvSpPr>
            <p:cNvPr id="40982" name="TextBox 42"/>
            <p:cNvSpPr txBox="1">
              <a:spLocks noChangeArrowheads="1"/>
            </p:cNvSpPr>
            <p:nvPr/>
          </p:nvSpPr>
          <p:spPr bwMode="auto">
            <a:xfrm>
              <a:off x="6858000" y="4953000"/>
              <a:ext cx="2123047" cy="1200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Type 2: </a:t>
              </a:r>
              <a:r>
                <a:rPr lang="en-US" b="1" dirty="0">
                  <a:solidFill>
                    <a:srgbClr val="C0504D"/>
                  </a:solidFill>
                  <a:latin typeface="Calibri" pitchFamily="34" charset="0"/>
                </a:rPr>
                <a:t>LOCATION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P(visiting|T2)=0.05</a:t>
              </a:r>
              <a:endParaRPr lang="en-US" b="1" dirty="0">
                <a:solidFill>
                  <a:srgbClr val="C0504D"/>
                </a:solidFill>
                <a:latin typeface="Calibri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P(airport|T2)=0.02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   …</a:t>
              </a:r>
            </a:p>
          </p:txBody>
        </p:sp>
      </p:grp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495800" y="838200"/>
            <a:ext cx="3886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TEAM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0.6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P(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</a:rPr>
              <a:t>LOCATION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|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Seattle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)=	0.4</a:t>
            </a:r>
          </a:p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510088" y="2667000"/>
            <a:ext cx="14385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 a </a:t>
            </a:r>
            <a:r>
              <a:rPr lang="en-US" b="1" dirty="0">
                <a:solidFill>
                  <a:srgbClr val="C0504D"/>
                </a:solidFill>
                <a:latin typeface="Calibri" pitchFamily="34" charset="0"/>
              </a:rPr>
              <a:t>TEAM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5181600" y="3733800"/>
            <a:ext cx="821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victory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6705600" y="2678113"/>
            <a:ext cx="1848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Is a </a:t>
            </a:r>
            <a:r>
              <a:rPr lang="en-US" b="1" dirty="0">
                <a:solidFill>
                  <a:srgbClr val="C0504D"/>
                </a:solidFill>
                <a:latin typeface="Calibri" pitchFamily="34" charset="0"/>
              </a:rPr>
              <a:t>LOCATION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7003497" y="3733800"/>
            <a:ext cx="8290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airport</a:t>
            </a:r>
          </a:p>
        </p:txBody>
      </p:sp>
      <p:sp>
        <p:nvSpPr>
          <p:cNvPr id="58" name="Right Arrow 57"/>
          <p:cNvSpPr/>
          <p:nvPr/>
        </p:nvSpPr>
        <p:spPr>
          <a:xfrm rot="16200000">
            <a:off x="5276850" y="42100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 rot="16200000">
            <a:off x="7029450" y="42100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 rot="5400000">
            <a:off x="5200650" y="19621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ight Arrow 60"/>
          <p:cNvSpPr/>
          <p:nvPr/>
        </p:nvSpPr>
        <p:spPr>
          <a:xfrm rot="5400000">
            <a:off x="7029450" y="1962150"/>
            <a:ext cx="723900" cy="609600"/>
          </a:xfrm>
          <a:prstGeom prst="rightArrow">
            <a:avLst>
              <a:gd name="adj1" fmla="val 50000"/>
              <a:gd name="adj2" fmla="val 51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2133600" y="4800600"/>
            <a:ext cx="2209800" cy="1524000"/>
          </a:xfrm>
          <a:prstGeom prst="wedgeRoundRectCallout">
            <a:avLst>
              <a:gd name="adj1" fmla="val -78539"/>
              <a:gd name="adj2" fmla="val -282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type, pick a random distribution over words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2209800" y="762000"/>
            <a:ext cx="2209800" cy="1524000"/>
          </a:xfrm>
          <a:prstGeom prst="wedgeRoundRectCallout">
            <a:avLst>
              <a:gd name="adj1" fmla="val -80952"/>
              <a:gd name="adj2" fmla="val 1614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entity, pick a distribution over types </a:t>
            </a:r>
            <a:r>
              <a:rPr lang="en-US" sz="2400" b="1" dirty="0">
                <a:solidFill>
                  <a:srgbClr val="FFFFFF"/>
                </a:solidFill>
              </a:rPr>
              <a:t>(constrained by Freebase)</a:t>
            </a:r>
          </a:p>
        </p:txBody>
      </p:sp>
      <p:sp>
        <p:nvSpPr>
          <p:cNvPr id="47" name="Rounded Rectangular Callout 46"/>
          <p:cNvSpPr/>
          <p:nvPr/>
        </p:nvSpPr>
        <p:spPr>
          <a:xfrm>
            <a:off x="2514600" y="2362200"/>
            <a:ext cx="1828800" cy="1066800"/>
          </a:xfrm>
          <a:prstGeom prst="wedgeRoundRectCallout">
            <a:avLst>
              <a:gd name="adj1" fmla="val -102535"/>
              <a:gd name="adj2" fmla="val -1612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For each position, first pick a type</a:t>
            </a:r>
          </a:p>
        </p:txBody>
      </p:sp>
      <p:sp>
        <p:nvSpPr>
          <p:cNvPr id="48" name="Rounded Rectangular Callout 47"/>
          <p:cNvSpPr/>
          <p:nvPr/>
        </p:nvSpPr>
        <p:spPr>
          <a:xfrm>
            <a:off x="2514600" y="3505200"/>
            <a:ext cx="1828800" cy="990600"/>
          </a:xfrm>
          <a:prstGeom prst="wedgeRoundRectCallout">
            <a:avLst>
              <a:gd name="adj1" fmla="val -102970"/>
              <a:gd name="adj2" fmla="val -1926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Then pick an word based on type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Generative Story</a:t>
            </a:r>
          </a:p>
        </p:txBody>
      </p:sp>
    </p:spTree>
    <p:extLst>
      <p:ext uri="{BB962C8B-B14F-4D97-AF65-F5344CB8AC3E}">
        <p14:creationId xmlns:p14="http://schemas.microsoft.com/office/powerpoint/2010/main" val="180618762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Gather entities and words which co-occur</a:t>
            </a:r>
          </a:p>
          <a:p>
            <a:pPr lvl="1"/>
            <a:r>
              <a:rPr lang="en-US" dirty="0"/>
              <a:t>Extract Entities from about 60M status messages</a:t>
            </a:r>
          </a:p>
          <a:p>
            <a:r>
              <a:rPr lang="en-US" dirty="0"/>
              <a:t>Used a set of </a:t>
            </a:r>
            <a:r>
              <a:rPr lang="en-US" u="sng" dirty="0"/>
              <a:t>10 types</a:t>
            </a:r>
            <a:r>
              <a:rPr lang="en-US" dirty="0"/>
              <a:t> from Freebase</a:t>
            </a:r>
          </a:p>
          <a:p>
            <a:pPr lvl="1"/>
            <a:r>
              <a:rPr lang="en-US" dirty="0"/>
              <a:t>Commonly occur in Tweets</a:t>
            </a:r>
          </a:p>
          <a:p>
            <a:pPr lvl="1"/>
            <a:r>
              <a:rPr lang="en-US" dirty="0"/>
              <a:t>Good coverage in Freebase</a:t>
            </a:r>
          </a:p>
          <a:p>
            <a:r>
              <a:rPr lang="en-US" dirty="0"/>
              <a:t>Inference: Collapsed Gibbs sampling:</a:t>
            </a:r>
          </a:p>
          <a:p>
            <a:pPr lvl="1"/>
            <a:r>
              <a:rPr lang="en-US" dirty="0"/>
              <a:t>Constrain types using Freebase</a:t>
            </a:r>
          </a:p>
          <a:p>
            <a:pPr lvl="1"/>
            <a:r>
              <a:rPr lang="en-US" dirty="0"/>
              <a:t>For entities not in Freebase, don’t constrain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09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Type Lists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22478" r="20789" b="6545"/>
          <a:stretch/>
        </p:blipFill>
        <p:spPr>
          <a:xfrm>
            <a:off x="706643" y="1115929"/>
            <a:ext cx="7781514" cy="43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01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Type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5380037"/>
            <a:ext cx="8229600" cy="1706563"/>
          </a:xfrm>
        </p:spPr>
        <p:txBody>
          <a:bodyPr/>
          <a:lstStyle/>
          <a:p>
            <a:r>
              <a:rPr lang="en-US" dirty="0"/>
              <a:t>KKTNY = </a:t>
            </a:r>
            <a:r>
              <a:rPr lang="en-US" b="1" dirty="0" err="1"/>
              <a:t>Kourtney</a:t>
            </a:r>
            <a:r>
              <a:rPr lang="en-US" b="1" dirty="0"/>
              <a:t> and Kim Take New York</a:t>
            </a:r>
          </a:p>
          <a:p>
            <a:r>
              <a:rPr lang="en-US" dirty="0"/>
              <a:t>RHOBH = </a:t>
            </a:r>
            <a:r>
              <a:rPr lang="en-US" b="1" dirty="0"/>
              <a:t>Real Housewives of Beverly Hills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22478" r="20789" b="6545"/>
          <a:stretch/>
        </p:blipFill>
        <p:spPr>
          <a:xfrm>
            <a:off x="706643" y="762000"/>
            <a:ext cx="7781514" cy="43704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81800" y="2133600"/>
            <a:ext cx="1600200" cy="5334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59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Manually Annotated the 2,400 tweets with the 10 entity types</a:t>
            </a:r>
          </a:p>
          <a:p>
            <a:pPr lvl="1"/>
            <a:r>
              <a:rPr lang="en-US" dirty="0"/>
              <a:t>Only used for testing purposes</a:t>
            </a:r>
          </a:p>
          <a:p>
            <a:pPr lvl="1"/>
            <a:r>
              <a:rPr lang="en-US" dirty="0"/>
              <a:t>No labeled examples for LLDA &amp; </a:t>
            </a:r>
            <a:r>
              <a:rPr lang="en-US" dirty="0" err="1"/>
              <a:t>Cotraining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26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Results: 10 Types</a:t>
            </a:r>
            <a:br>
              <a:rPr lang="en-US" dirty="0"/>
            </a:br>
            <a:r>
              <a:rPr lang="en-US" dirty="0"/>
              <a:t>(Gold Segmentation)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57096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0281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Results: 10 Types</a:t>
            </a:r>
            <a:br>
              <a:rPr lang="en-US" dirty="0"/>
            </a:br>
            <a:r>
              <a:rPr lang="en-US" dirty="0"/>
              <a:t>(Gold Segmentation)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80059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Oval Callout 2"/>
          <p:cNvSpPr/>
          <p:nvPr/>
        </p:nvSpPr>
        <p:spPr>
          <a:xfrm>
            <a:off x="2209800" y="1524000"/>
            <a:ext cx="3886200" cy="1447800"/>
          </a:xfrm>
          <a:prstGeom prst="wedgeEllipseCallout">
            <a:avLst>
              <a:gd name="adj1" fmla="val -25926"/>
              <a:gd name="adj2" fmla="val 990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Precision =0.85</a:t>
            </a:r>
          </a:p>
          <a:p>
            <a:pPr algn="ctr"/>
            <a:r>
              <a:rPr lang="en-US" sz="2800" dirty="0"/>
              <a:t>Recall=0.24</a:t>
            </a:r>
          </a:p>
        </p:txBody>
      </p:sp>
    </p:spTree>
    <p:extLst>
      <p:ext uri="{BB962C8B-B14F-4D97-AF65-F5344CB8AC3E}">
        <p14:creationId xmlns:p14="http://schemas.microsoft.com/office/powerpoint/2010/main" val="675331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Results: 10 Types</a:t>
            </a:r>
            <a:br>
              <a:rPr lang="en-US" dirty="0"/>
            </a:br>
            <a:r>
              <a:rPr lang="en-US" dirty="0"/>
              <a:t>(Gold Segmentation)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71841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27682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LDA winning?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type info. across mentions</a:t>
            </a:r>
          </a:p>
          <a:p>
            <a:pPr lvl="1"/>
            <a:r>
              <a:rPr lang="en-US" dirty="0"/>
              <a:t>Unambiguous mentions help to disambiguate</a:t>
            </a:r>
          </a:p>
          <a:p>
            <a:pPr lvl="1"/>
            <a:r>
              <a:rPr lang="en-US" dirty="0"/>
              <a:t>Unlabeled examples provide entity-specific prior</a:t>
            </a:r>
          </a:p>
          <a:p>
            <a:endParaRPr lang="en-US" dirty="0"/>
          </a:p>
          <a:p>
            <a:r>
              <a:rPr lang="en-US" dirty="0"/>
              <a:t>Explicitly models ambiguity</a:t>
            </a:r>
          </a:p>
          <a:p>
            <a:pPr lvl="1"/>
            <a:r>
              <a:rPr lang="en-US" dirty="0"/>
              <a:t>Each “entity string” is modeled as (constrained) distribution over types</a:t>
            </a:r>
          </a:p>
          <a:p>
            <a:pPr lvl="1"/>
            <a:r>
              <a:rPr lang="en-US" dirty="0"/>
              <a:t>Takes better advantage of ambiguous training data</a:t>
            </a:r>
          </a:p>
        </p:txBody>
      </p:sp>
    </p:spTree>
    <p:extLst>
      <p:ext uri="{BB962C8B-B14F-4D97-AF65-F5344CB8AC3E}">
        <p14:creationId xmlns:p14="http://schemas.microsoft.com/office/powerpoint/2010/main" val="72674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Information Extraction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Status Updates = short </a:t>
            </a:r>
            <a:r>
              <a:rPr lang="en-US" b="1" dirty="0" err="1"/>
              <a:t>realtime</a:t>
            </a:r>
            <a:r>
              <a:rPr lang="en-US" dirty="0"/>
              <a:t> messages</a:t>
            </a:r>
          </a:p>
          <a:p>
            <a:pPr lvl="1">
              <a:buNone/>
            </a:pPr>
            <a:r>
              <a:rPr lang="en-US" b="1" dirty="0"/>
              <a:t>Low Overhead: </a:t>
            </a:r>
            <a:r>
              <a:rPr lang="en-US" dirty="0"/>
              <a:t>Can be created quickly</a:t>
            </a:r>
          </a:p>
          <a:p>
            <a:pPr lvl="2"/>
            <a:r>
              <a:rPr lang="en-US" dirty="0"/>
              <a:t>Even on mobile devices</a:t>
            </a:r>
          </a:p>
          <a:p>
            <a:pPr lvl="1">
              <a:buNone/>
            </a:pPr>
            <a:r>
              <a:rPr lang="en-US" b="1" dirty="0" err="1"/>
              <a:t>Realtime</a:t>
            </a:r>
            <a:r>
              <a:rPr lang="en-US" b="1" dirty="0"/>
              <a:t>:</a:t>
            </a:r>
            <a:r>
              <a:rPr lang="en-US" dirty="0"/>
              <a:t> users report events in progress</a:t>
            </a:r>
          </a:p>
          <a:p>
            <a:pPr lvl="2"/>
            <a:r>
              <a:rPr lang="en-US" dirty="0"/>
              <a:t>Often the most up-to date source of information</a:t>
            </a:r>
          </a:p>
          <a:p>
            <a:pPr lvl="1">
              <a:buNone/>
            </a:pPr>
            <a:r>
              <a:rPr lang="en-US" b="1" dirty="0"/>
              <a:t>Huge Volume of Users</a:t>
            </a:r>
          </a:p>
          <a:p>
            <a:pPr lvl="2"/>
            <a:r>
              <a:rPr lang="en-US" dirty="0"/>
              <a:t>People Tweet about things they find interesting</a:t>
            </a:r>
          </a:p>
          <a:p>
            <a:pPr lvl="2"/>
            <a:r>
              <a:rPr lang="en-US" dirty="0"/>
              <a:t>Can use redundancy as a measure of importance</a:t>
            </a:r>
          </a:p>
          <a:p>
            <a:pPr lvl="1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2286000"/>
            <a:ext cx="8915400" cy="3276600"/>
            <a:chOff x="228600" y="1066800"/>
            <a:chExt cx="8915400" cy="3276600"/>
          </a:xfrm>
        </p:grpSpPr>
        <p:sp>
          <p:nvSpPr>
            <p:cNvPr id="8" name="Explosion 1 7"/>
            <p:cNvSpPr/>
            <p:nvPr/>
          </p:nvSpPr>
          <p:spPr>
            <a:xfrm>
              <a:off x="228600" y="1066800"/>
              <a:ext cx="8915400" cy="3276600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461" t="29644" r="18539" b="29643"/>
            <a:stretch>
              <a:fillRect/>
            </a:stretch>
          </p:blipFill>
          <p:spPr bwMode="auto">
            <a:xfrm>
              <a:off x="1066800" y="1905000"/>
              <a:ext cx="6781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2" descr="http://androinica.com/wp-content/uploads/2010/04/twitter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28600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264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D7EC-2E28-D248-BB8A-F0C2CC09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are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147E-CB66-D641-8768-D3994E4E2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https://github.com/aritter/twitter_nlp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546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6F02-535B-144B-86FC-59D3D873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A491-3152-E64C-97DF-939C0529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focused on text.</a:t>
            </a:r>
          </a:p>
          <a:p>
            <a:r>
              <a:rPr lang="en-US" dirty="0"/>
              <a:t>Just one behavior. </a:t>
            </a:r>
          </a:p>
          <a:p>
            <a:r>
              <a:rPr lang="en-US" dirty="0"/>
              <a:t>Behaviors are, to a certain degree, imposed by the platform. </a:t>
            </a:r>
          </a:p>
        </p:txBody>
      </p:sp>
    </p:spTree>
    <p:extLst>
      <p:ext uri="{BB962C8B-B14F-4D97-AF65-F5344CB8AC3E}">
        <p14:creationId xmlns:p14="http://schemas.microsoft.com/office/powerpoint/2010/main" val="3102562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9144000" cy="3269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2642" y="6019800"/>
            <a:ext cx="4591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i="1" dirty="0" err="1"/>
              <a:t>Zignani</a:t>
            </a:r>
            <a:r>
              <a:rPr lang="en-US" sz="1400" i="1" dirty="0"/>
              <a:t> et al., 2014. Link and triadic closure delay: </a:t>
            </a:r>
          </a:p>
          <a:p>
            <a:r>
              <a:rPr lang="en-US" sz="1400" i="1" dirty="0"/>
              <a:t>Temporal metrics for social network dynamics, ICWSM 2014</a:t>
            </a:r>
          </a:p>
        </p:txBody>
      </p:sp>
      <p:sp>
        <p:nvSpPr>
          <p:cNvPr id="7" name="Rectangle 6"/>
          <p:cNvSpPr/>
          <p:nvPr/>
        </p:nvSpPr>
        <p:spPr>
          <a:xfrm>
            <a:off x="3124200" y="1752600"/>
            <a:ext cx="28194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9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Effects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1739900"/>
            <a:ext cx="5382826" cy="38565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02867" y="1938867"/>
            <a:ext cx="2743200" cy="1942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2014: ~90% of all geo-tagged tweets in geo-box based collections</a:t>
            </a:r>
          </a:p>
          <a:p>
            <a:pPr marL="0" lvl="1" indent="0">
              <a:buNone/>
            </a:pPr>
            <a:endParaRPr lang="en-US" dirty="0"/>
          </a:p>
          <a:p>
            <a:r>
              <a:rPr lang="en-US" dirty="0"/>
              <a:t>2015: reduced to 1/10 of volume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99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"/>
    </mc:Choice>
    <mc:Fallback xmlns="">
      <p:transition xmlns:p14="http://schemas.microsoft.com/office/powerpoint/2010/main" spd="slow" advTm="42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Base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site gains popularity, its user base changes.</a:t>
            </a:r>
          </a:p>
          <a:p>
            <a:r>
              <a:rPr lang="en-US" dirty="0"/>
              <a:t>This can also change the way a site is used.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86" y="2667000"/>
            <a:ext cx="8196628" cy="335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7800" y="5983069"/>
            <a:ext cx="7662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Liu, </a:t>
            </a:r>
            <a:r>
              <a:rPr lang="en-US" dirty="0" err="1"/>
              <a:t>Yabing</a:t>
            </a:r>
            <a:r>
              <a:rPr lang="en-US" dirty="0"/>
              <a:t>, Chloe </a:t>
            </a:r>
            <a:r>
              <a:rPr lang="en-US" dirty="0" err="1"/>
              <a:t>Kliman</a:t>
            </a:r>
            <a:r>
              <a:rPr lang="en-US" dirty="0"/>
              <a:t>-Silver, and Alan </a:t>
            </a:r>
            <a:r>
              <a:rPr lang="en-US" dirty="0" err="1"/>
              <a:t>Mislove</a:t>
            </a:r>
            <a:r>
              <a:rPr lang="en-US" dirty="0"/>
              <a:t>. "The Tweets They Are a-</a:t>
            </a:r>
            <a:r>
              <a:rPr lang="en-US" dirty="0" err="1"/>
              <a:t>Changin</a:t>
            </a:r>
            <a:r>
              <a:rPr lang="en-US" dirty="0"/>
              <a:t>: Evolution of Twitter Users and Behavior." ICWSM. Vol. 30. 2014. 5-314.</a:t>
            </a:r>
          </a:p>
        </p:txBody>
      </p:sp>
    </p:spTree>
    <p:extLst>
      <p:ext uri="{BB962C8B-B14F-4D97-AF65-F5344CB8AC3E}">
        <p14:creationId xmlns:p14="http://schemas.microsoft.com/office/powerpoint/2010/main" val="1405162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Base Discrepancies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base is not a monolith.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Different communities</a:t>
            </a:r>
            <a:br>
              <a:rPr lang="en-US" dirty="0"/>
            </a:br>
            <a:r>
              <a:rPr lang="en-US" dirty="0"/>
              <a:t>use the same features</a:t>
            </a:r>
            <a:br>
              <a:rPr lang="en-US" dirty="0"/>
            </a:br>
            <a:r>
              <a:rPr lang="en-US" dirty="0"/>
              <a:t>differently.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Awareness is key to </a:t>
            </a:r>
            <a:br>
              <a:rPr lang="en-US" dirty="0"/>
            </a:br>
            <a:r>
              <a:rPr lang="en-US" dirty="0"/>
              <a:t>effectively interpret</a:t>
            </a:r>
            <a:br>
              <a:rPr lang="en-US" dirty="0"/>
            </a:br>
            <a:r>
              <a:rPr lang="en-US" dirty="0"/>
              <a:t>social media.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2178"/>
          <a:stretch/>
        </p:blipFill>
        <p:spPr>
          <a:xfrm>
            <a:off x="5028769" y="2226393"/>
            <a:ext cx="3962831" cy="31838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0" y="5791200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Hong, </a:t>
            </a:r>
            <a:r>
              <a:rPr lang="en-US" dirty="0" err="1"/>
              <a:t>Lichan</a:t>
            </a:r>
            <a:r>
              <a:rPr lang="en-US" dirty="0"/>
              <a:t>, Gregorio </a:t>
            </a:r>
            <a:r>
              <a:rPr lang="en-US" dirty="0" err="1"/>
              <a:t>Convertino</a:t>
            </a:r>
            <a:r>
              <a:rPr lang="en-US" dirty="0"/>
              <a:t>, and Ed H. Chi. "Language Matters In Twitter: A Large Scale Study." ICWSM (2011).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89549" y="1295400"/>
            <a:ext cx="3125251" cy="4343400"/>
            <a:chOff x="4800600" y="762000"/>
            <a:chExt cx="3975100" cy="5524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600" y="762000"/>
              <a:ext cx="3975100" cy="552450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7086600" y="4953000"/>
              <a:ext cx="129540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81600" y="5181600"/>
              <a:ext cx="160020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4953000" y="4267200"/>
            <a:ext cx="4191000" cy="38100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53000" y="4800600"/>
            <a:ext cx="4178300" cy="38100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3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3999" cy="914400"/>
          </a:xfrm>
        </p:spPr>
        <p:txBody>
          <a:bodyPr/>
          <a:lstStyle/>
          <a:p>
            <a:r>
              <a:rPr lang="en-US" sz="3600" dirty="0"/>
              <a:t>Different Rendering, Different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4728881"/>
          </a:xfrm>
        </p:spPr>
        <p:txBody>
          <a:bodyPr/>
          <a:lstStyle/>
          <a:p>
            <a:r>
              <a:rPr lang="en-US" dirty="0"/>
              <a:t>Using Mechanical Turk, authors asked workers to rate their reactions to different </a:t>
            </a:r>
            <a:r>
              <a:rPr lang="en-US" dirty="0" err="1"/>
              <a:t>emojis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675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Miller, Hannah, et al. "Blissfully happy” or “ready to fight”: </a:t>
            </a:r>
          </a:p>
          <a:p>
            <a:r>
              <a:rPr lang="en-US" dirty="0">
                <a:solidFill>
                  <a:srgbClr val="FF0000"/>
                </a:solidFill>
              </a:rPr>
              <a:t>Varying Interpretations of </a:t>
            </a:r>
            <a:r>
              <a:rPr lang="en-US" dirty="0" err="1">
                <a:solidFill>
                  <a:srgbClr val="FF0000"/>
                </a:solidFill>
              </a:rPr>
              <a:t>Emoji</a:t>
            </a:r>
            <a:r>
              <a:rPr lang="en-US" dirty="0">
                <a:solidFill>
                  <a:srgbClr val="FF0000"/>
                </a:solidFill>
              </a:rPr>
              <a:t>." Proceedings of ICWSM 2016 (2016).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2947797"/>
            <a:ext cx="838200" cy="2766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entimentavg-grinningfacewsmilingeyes-1024x4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44" y="2362200"/>
            <a:ext cx="760651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24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data analysis has many biases and methodological pitfalls.</a:t>
            </a:r>
          </a:p>
          <a:p>
            <a:r>
              <a:rPr lang="en-US" dirty="0"/>
              <a:t>Things to watch out for:</a:t>
            </a:r>
          </a:p>
          <a:p>
            <a:pPr lvl="1"/>
            <a:r>
              <a:rPr lang="en-US" dirty="0"/>
              <a:t>Sampling </a:t>
            </a:r>
          </a:p>
          <a:p>
            <a:pPr lvl="2"/>
            <a:r>
              <a:rPr lang="en-US" dirty="0"/>
              <a:t>Direct</a:t>
            </a:r>
          </a:p>
          <a:p>
            <a:pPr lvl="2"/>
            <a:r>
              <a:rPr lang="en-US" dirty="0"/>
              <a:t>Malicious Users</a:t>
            </a:r>
          </a:p>
          <a:p>
            <a:pPr lvl="1"/>
            <a:r>
              <a:rPr lang="en-US" dirty="0"/>
              <a:t>Platform Effects</a:t>
            </a:r>
          </a:p>
          <a:p>
            <a:pPr lvl="1"/>
            <a:r>
              <a:rPr lang="en-US" dirty="0"/>
              <a:t>Nuanced User Behavior (including text)</a:t>
            </a:r>
          </a:p>
        </p:txBody>
      </p:sp>
    </p:spTree>
    <p:extLst>
      <p:ext uri="{BB962C8B-B14F-4D97-AF65-F5344CB8AC3E}">
        <p14:creationId xmlns:p14="http://schemas.microsoft.com/office/powerpoint/2010/main" val="107291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r>
              <a:rPr lang="en-US" dirty="0"/>
              <a:t>Error Analysis of Off The Shelf Tools</a:t>
            </a:r>
          </a:p>
          <a:p>
            <a:r>
              <a:rPr lang="en-US" dirty="0"/>
              <a:t>POS Tagger</a:t>
            </a:r>
          </a:p>
          <a:p>
            <a:r>
              <a:rPr lang="en-US" dirty="0"/>
              <a:t>Named Entity Segmentation</a:t>
            </a:r>
          </a:p>
          <a:p>
            <a:r>
              <a:rPr lang="en-US" dirty="0"/>
              <a:t>Named Entity Classification</a:t>
            </a:r>
          </a:p>
          <a:p>
            <a:pPr lvl="1"/>
            <a:r>
              <a:rPr lang="en-US" dirty="0"/>
              <a:t>Distant Supervision Using Topic Models</a:t>
            </a:r>
          </a:p>
          <a:p>
            <a:r>
              <a:rPr lang="en-US" dirty="0"/>
              <a:t>Other considerations for Twitter</a:t>
            </a:r>
          </a:p>
        </p:txBody>
      </p:sp>
    </p:spTree>
    <p:extLst>
      <p:ext uri="{BB962C8B-B14F-4D97-AF65-F5344CB8AC3E}">
        <p14:creationId xmlns:p14="http://schemas.microsoft.com/office/powerpoint/2010/main" val="129916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Off The Shelf NLP Tools Fail</a:t>
            </a:r>
          </a:p>
        </p:txBody>
      </p:sp>
      <p:sp>
        <p:nvSpPr>
          <p:cNvPr id="1026" name="AutoShape 2" descr="https://mail.google.com/a/cs.washington.edu/?ui=2&amp;ik=b878aebbbe&amp;view=att&amp;th=12dc908a5a23cf0b&amp;attid=0.1&amp;disp=inline&amp;realattid=f_gjg2y4w9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mail.google.com/a/cs.washington.edu/?ui=2&amp;ik=b878aebbbe&amp;view=att&amp;th=12dc908a5a23cf0b&amp;attid=0.1&amp;disp=inline&amp;realattid=f_gjg2y4w9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512" t="12117" r="38468" b="33338"/>
          <a:stretch/>
        </p:blipFill>
        <p:spPr bwMode="auto">
          <a:xfrm>
            <a:off x="228600" y="1600200"/>
            <a:ext cx="85250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83517" t="11907" r="4047" b="62797"/>
          <a:stretch/>
        </p:blipFill>
        <p:spPr bwMode="auto">
          <a:xfrm>
            <a:off x="7232072" y="1600200"/>
            <a:ext cx="176645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529010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Off The Shelf NLP Tools Fail</a:t>
            </a:r>
          </a:p>
        </p:txBody>
      </p:sp>
      <p:sp>
        <p:nvSpPr>
          <p:cNvPr id="1026" name="AutoShape 2" descr="https://mail.google.com/a/cs.washington.edu/?ui=2&amp;ik=b878aebbbe&amp;view=att&amp;th=12dc908a5a23cf0b&amp;attid=0.1&amp;disp=inline&amp;realattid=f_gjg2y4w9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mail.google.com/a/cs.washington.edu/?ui=2&amp;ik=b878aebbbe&amp;view=att&amp;th=12dc908a5a23cf0b&amp;attid=0.1&amp;disp=inline&amp;realattid=f_gjg2y4w9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512" t="12117" r="38468" b="33338"/>
          <a:stretch/>
        </p:blipFill>
        <p:spPr bwMode="auto">
          <a:xfrm>
            <a:off x="228600" y="1600200"/>
            <a:ext cx="85250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83517" t="11907" r="4047" b="62797"/>
          <a:stretch/>
        </p:blipFill>
        <p:spPr bwMode="auto">
          <a:xfrm>
            <a:off x="7232072" y="1600200"/>
            <a:ext cx="176645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xplosion 1 8"/>
          <p:cNvSpPr/>
          <p:nvPr/>
        </p:nvSpPr>
        <p:spPr>
          <a:xfrm>
            <a:off x="3352800" y="3276600"/>
            <a:ext cx="6629400" cy="42672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Twitter Has Noisy &amp; Unique Style</a:t>
            </a:r>
          </a:p>
        </p:txBody>
      </p:sp>
    </p:spTree>
    <p:extLst>
      <p:ext uri="{BB962C8B-B14F-4D97-AF65-F5344CB8AC3E}">
        <p14:creationId xmlns:p14="http://schemas.microsoft.com/office/powerpoint/2010/main" val="22820942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3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Text: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Lexical Variation (misspellings, abbreviations)</a:t>
            </a:r>
          </a:p>
          <a:p>
            <a:pPr lvl="1"/>
            <a:r>
              <a:rPr lang="en-US" sz="1600" dirty="0"/>
              <a:t>`2m', `2ma', `2mar', `2mara', `2maro', `2marrow', `2mor', `2mora', `2moro', `2morow', `2morr', `2morro', `2morrow', `2moz', `2mr', `2mro', `2mrrw', `2mrw', `2mw', `</a:t>
            </a:r>
            <a:r>
              <a:rPr lang="en-US" sz="1600" dirty="0" err="1"/>
              <a:t>tmmrw</a:t>
            </a:r>
            <a:r>
              <a:rPr lang="en-US" sz="1600" dirty="0"/>
              <a:t>', `</a:t>
            </a:r>
            <a:r>
              <a:rPr lang="en-US" sz="1600" dirty="0" err="1"/>
              <a:t>tmo</a:t>
            </a:r>
            <a:r>
              <a:rPr lang="en-US" sz="1600" dirty="0"/>
              <a:t>', `</a:t>
            </a:r>
            <a:r>
              <a:rPr lang="en-US" sz="1600" dirty="0" err="1"/>
              <a:t>tmoro</a:t>
            </a:r>
            <a:r>
              <a:rPr lang="en-US" sz="1600" dirty="0"/>
              <a:t>', `</a:t>
            </a:r>
            <a:r>
              <a:rPr lang="en-US" sz="1600" dirty="0" err="1"/>
              <a:t>tmorrow</a:t>
            </a:r>
            <a:r>
              <a:rPr lang="en-US" sz="1600" dirty="0"/>
              <a:t>', `</a:t>
            </a:r>
            <a:r>
              <a:rPr lang="en-US" sz="1600" dirty="0" err="1"/>
              <a:t>tmoz</a:t>
            </a:r>
            <a:r>
              <a:rPr lang="en-US" sz="1600" dirty="0"/>
              <a:t>', `</a:t>
            </a:r>
            <a:r>
              <a:rPr lang="en-US" sz="1600" dirty="0" err="1"/>
              <a:t>tmr</a:t>
            </a:r>
            <a:r>
              <a:rPr lang="en-US" sz="1600" dirty="0"/>
              <a:t>', `</a:t>
            </a:r>
            <a:r>
              <a:rPr lang="en-US" sz="1600" dirty="0" err="1"/>
              <a:t>tmro</a:t>
            </a:r>
            <a:r>
              <a:rPr lang="en-US" sz="1600" dirty="0"/>
              <a:t>', `</a:t>
            </a:r>
            <a:r>
              <a:rPr lang="en-US" sz="1600" dirty="0" err="1"/>
              <a:t>tmrow</a:t>
            </a:r>
            <a:r>
              <a:rPr lang="en-US" sz="1600" dirty="0"/>
              <a:t>', `</a:t>
            </a:r>
            <a:r>
              <a:rPr lang="en-US" sz="1600" dirty="0" err="1"/>
              <a:t>tmrrow</a:t>
            </a:r>
            <a:r>
              <a:rPr lang="en-US" sz="1600" dirty="0"/>
              <a:t>', `</a:t>
            </a:r>
            <a:r>
              <a:rPr lang="en-US" sz="1600" dirty="0" err="1"/>
              <a:t>tmrrw</a:t>
            </a:r>
            <a:r>
              <a:rPr lang="en-US" sz="1600" dirty="0"/>
              <a:t>', `</a:t>
            </a:r>
            <a:r>
              <a:rPr lang="en-US" sz="1600" dirty="0" err="1"/>
              <a:t>tmrw</a:t>
            </a:r>
            <a:r>
              <a:rPr lang="en-US" sz="1600" dirty="0"/>
              <a:t>', `</a:t>
            </a:r>
            <a:r>
              <a:rPr lang="en-US" sz="1600" dirty="0" err="1"/>
              <a:t>tmrww</a:t>
            </a:r>
            <a:r>
              <a:rPr lang="en-US" sz="1600" dirty="0"/>
              <a:t>', `</a:t>
            </a:r>
            <a:r>
              <a:rPr lang="en-US" sz="1600" dirty="0" err="1"/>
              <a:t>tmw</a:t>
            </a:r>
            <a:r>
              <a:rPr lang="en-US" sz="1600" dirty="0"/>
              <a:t>', `</a:t>
            </a:r>
            <a:r>
              <a:rPr lang="en-US" sz="1600" dirty="0" err="1"/>
              <a:t>tomaro</a:t>
            </a:r>
            <a:r>
              <a:rPr lang="en-US" sz="1600" dirty="0"/>
              <a:t>', `</a:t>
            </a:r>
            <a:r>
              <a:rPr lang="en-US" sz="1600" dirty="0" err="1"/>
              <a:t>tomarow</a:t>
            </a:r>
            <a:r>
              <a:rPr lang="en-US" sz="1600" dirty="0"/>
              <a:t>', `</a:t>
            </a:r>
            <a:r>
              <a:rPr lang="en-US" sz="1600" dirty="0" err="1"/>
              <a:t>tomarro</a:t>
            </a:r>
            <a:r>
              <a:rPr lang="en-US" sz="1600" dirty="0"/>
              <a:t>', `</a:t>
            </a:r>
            <a:r>
              <a:rPr lang="en-US" sz="1600" dirty="0" err="1"/>
              <a:t>tomarrow</a:t>
            </a:r>
            <a:r>
              <a:rPr lang="en-US" sz="1600" dirty="0"/>
              <a:t>', `</a:t>
            </a:r>
            <a:r>
              <a:rPr lang="en-US" sz="1600" dirty="0" err="1"/>
              <a:t>tomm</a:t>
            </a:r>
            <a:r>
              <a:rPr lang="en-US" sz="1600" dirty="0"/>
              <a:t>', `</a:t>
            </a:r>
            <a:r>
              <a:rPr lang="en-US" sz="1600" dirty="0" err="1"/>
              <a:t>tommarow</a:t>
            </a:r>
            <a:r>
              <a:rPr lang="en-US" sz="1600" dirty="0"/>
              <a:t>', `</a:t>
            </a:r>
            <a:r>
              <a:rPr lang="en-US" sz="1600" dirty="0" err="1"/>
              <a:t>tommarrow</a:t>
            </a:r>
            <a:r>
              <a:rPr lang="en-US" sz="1600" dirty="0"/>
              <a:t>', `</a:t>
            </a:r>
            <a:r>
              <a:rPr lang="en-US" sz="1600" dirty="0" err="1"/>
              <a:t>tommoro</a:t>
            </a:r>
            <a:r>
              <a:rPr lang="en-US" sz="1600" dirty="0"/>
              <a:t>', `</a:t>
            </a:r>
            <a:r>
              <a:rPr lang="en-US" sz="1600" dirty="0" err="1"/>
              <a:t>tommorow</a:t>
            </a:r>
            <a:r>
              <a:rPr lang="en-US" sz="1600" dirty="0"/>
              <a:t>', `</a:t>
            </a:r>
            <a:r>
              <a:rPr lang="en-US" sz="1600" dirty="0" err="1"/>
              <a:t>tommorrow</a:t>
            </a:r>
            <a:r>
              <a:rPr lang="en-US" sz="1600" dirty="0"/>
              <a:t>', `</a:t>
            </a:r>
            <a:r>
              <a:rPr lang="en-US" sz="1600" dirty="0" err="1"/>
              <a:t>tommorw</a:t>
            </a:r>
            <a:r>
              <a:rPr lang="en-US" sz="1600" dirty="0"/>
              <a:t>', `</a:t>
            </a:r>
            <a:r>
              <a:rPr lang="en-US" sz="1600" dirty="0" err="1"/>
              <a:t>tommrow</a:t>
            </a:r>
            <a:r>
              <a:rPr lang="en-US" sz="1600" dirty="0"/>
              <a:t>', `</a:t>
            </a:r>
            <a:r>
              <a:rPr lang="en-US" sz="1600" dirty="0" err="1"/>
              <a:t>tomo</a:t>
            </a:r>
            <a:r>
              <a:rPr lang="en-US" sz="1600" dirty="0"/>
              <a:t>', `</a:t>
            </a:r>
            <a:r>
              <a:rPr lang="en-US" sz="1600" dirty="0" err="1"/>
              <a:t>tomolo</a:t>
            </a:r>
            <a:r>
              <a:rPr lang="en-US" sz="1600" dirty="0"/>
              <a:t>', `</a:t>
            </a:r>
            <a:r>
              <a:rPr lang="en-US" sz="1600" dirty="0" err="1"/>
              <a:t>tomoro</a:t>
            </a:r>
            <a:r>
              <a:rPr lang="en-US" sz="1600" dirty="0"/>
              <a:t>', `</a:t>
            </a:r>
            <a:r>
              <a:rPr lang="en-US" sz="1600" dirty="0" err="1"/>
              <a:t>tomorow</a:t>
            </a:r>
            <a:r>
              <a:rPr lang="en-US" sz="1600" dirty="0"/>
              <a:t>', `</a:t>
            </a:r>
            <a:r>
              <a:rPr lang="en-US" sz="1600" dirty="0" err="1"/>
              <a:t>tomorro</a:t>
            </a:r>
            <a:r>
              <a:rPr lang="en-US" sz="1600" dirty="0"/>
              <a:t>', `</a:t>
            </a:r>
            <a:r>
              <a:rPr lang="en-US" sz="1600" dirty="0" err="1"/>
              <a:t>tomorrw</a:t>
            </a:r>
            <a:r>
              <a:rPr lang="en-US" sz="1600" dirty="0"/>
              <a:t>', `</a:t>
            </a:r>
            <a:r>
              <a:rPr lang="en-US" sz="1600" dirty="0" err="1"/>
              <a:t>tomoz</a:t>
            </a:r>
            <a:r>
              <a:rPr lang="en-US" sz="1600" dirty="0"/>
              <a:t>', `</a:t>
            </a:r>
            <a:r>
              <a:rPr lang="en-US" sz="1600" dirty="0" err="1"/>
              <a:t>tomrw</a:t>
            </a:r>
            <a:r>
              <a:rPr lang="en-US" sz="1600" dirty="0"/>
              <a:t>', `</a:t>
            </a:r>
            <a:r>
              <a:rPr lang="en-US" sz="1600" dirty="0" err="1"/>
              <a:t>tomz</a:t>
            </a:r>
            <a:r>
              <a:rPr lang="en-US" sz="1600" dirty="0"/>
              <a:t>‘</a:t>
            </a:r>
          </a:p>
          <a:p>
            <a:r>
              <a:rPr lang="en-US" dirty="0"/>
              <a:t>Unreliable Capitalization</a:t>
            </a:r>
          </a:p>
          <a:p>
            <a:pPr lvl="1"/>
            <a:r>
              <a:rPr lang="en-US" sz="2400" dirty="0"/>
              <a:t>“The Hobbit has FINALLY started filming! I cannot wait!”</a:t>
            </a:r>
          </a:p>
          <a:p>
            <a:r>
              <a:rPr lang="en-US" dirty="0"/>
              <a:t>Unique Grammar</a:t>
            </a:r>
          </a:p>
          <a:p>
            <a:pPr lvl="1"/>
            <a:r>
              <a:rPr lang="en-US" sz="2400" dirty="0"/>
              <a:t>“</a:t>
            </a:r>
            <a:r>
              <a:rPr lang="en-US" sz="2400" dirty="0" err="1"/>
              <a:t>watchng</a:t>
            </a:r>
            <a:r>
              <a:rPr lang="en-US" sz="2400" dirty="0"/>
              <a:t> </a:t>
            </a:r>
            <a:r>
              <a:rPr lang="en-US" sz="2400" dirty="0" err="1"/>
              <a:t>american</a:t>
            </a:r>
            <a:r>
              <a:rPr lang="en-US" sz="2400" dirty="0"/>
              <a:t> dad.”</a:t>
            </a:r>
          </a:p>
        </p:txBody>
      </p:sp>
    </p:spTree>
    <p:extLst>
      <p:ext uri="{BB962C8B-B14F-4D97-AF65-F5344CB8AC3E}">
        <p14:creationId xmlns:p14="http://schemas.microsoft.com/office/powerpoint/2010/main" val="308981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19540</TotalTime>
  <Words>2163</Words>
  <Application>Microsoft Macintosh PowerPoint</Application>
  <PresentationFormat>On-screen Show (4:3)</PresentationFormat>
  <Paragraphs>410</Paragraphs>
  <Slides>57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Courier New</vt:lpstr>
      <vt:lpstr>Mangal</vt:lpstr>
      <vt:lpstr>Times</vt:lpstr>
      <vt:lpstr>Office Theme</vt:lpstr>
      <vt:lpstr>Information Extraction  from Twitter</vt:lpstr>
      <vt:lpstr>Nuances in Social Media</vt:lpstr>
      <vt:lpstr>Why Twitter?</vt:lpstr>
      <vt:lpstr>Information Extraction: Motivation</vt:lpstr>
      <vt:lpstr>Information Extraction: Motivation</vt:lpstr>
      <vt:lpstr>Outline</vt:lpstr>
      <vt:lpstr>Off The Shelf NLP Tools Fail</vt:lpstr>
      <vt:lpstr>Off The Shelf NLP Tools Fail</vt:lpstr>
      <vt:lpstr>Noisy Text: Challenges</vt:lpstr>
      <vt:lpstr>Reminder: NER</vt:lpstr>
      <vt:lpstr>Part of speech tagging</vt:lpstr>
      <vt:lpstr>Part Of Speech Tagging:  Accuracy Drops on Tweets</vt:lpstr>
      <vt:lpstr>Part Of Speech Tagging:  Accuracy Drops on Tweets</vt:lpstr>
      <vt:lpstr>POS Tagging</vt:lpstr>
      <vt:lpstr>Results</vt:lpstr>
      <vt:lpstr>PowerPoint Presentation</vt:lpstr>
      <vt:lpstr>Named Entity Segmentation</vt:lpstr>
      <vt:lpstr>Named Entity Segmentation</vt:lpstr>
      <vt:lpstr>Annotating Named Entities</vt:lpstr>
      <vt:lpstr>Learning</vt:lpstr>
      <vt:lpstr>Performance (Segmentation Only)</vt:lpstr>
      <vt:lpstr>Aside: New Tag Set</vt:lpstr>
      <vt:lpstr>Named Entity Classification</vt:lpstr>
      <vt:lpstr>Challenges</vt:lpstr>
      <vt:lpstr>Challenges</vt:lpstr>
      <vt:lpstr>Freebase!</vt:lpstr>
      <vt:lpstr>Weakly Supervised NE Classification (Collins  and Singer 99) (Etzioni et. al. 05) (Kozareva 06)</vt:lpstr>
      <vt:lpstr>Weakly Supervised NE Classification (Collins  and Singer 99) (Etzioni et. al. 05) (Kozareva 06)</vt:lpstr>
      <vt:lpstr>Distant Supervision With Topic Models</vt:lpstr>
      <vt:lpstr>LDA</vt:lpstr>
      <vt:lpstr>Generative Story</vt:lpstr>
      <vt:lpstr>Generative Story</vt:lpstr>
      <vt:lpstr>Generative Story</vt:lpstr>
      <vt:lpstr>Generative Story</vt:lpstr>
      <vt:lpstr>Generative Story</vt:lpstr>
      <vt:lpstr>Generative Story</vt:lpstr>
      <vt:lpstr>Generative Story</vt:lpstr>
      <vt:lpstr>Generative Story</vt:lpstr>
      <vt:lpstr>Generative Story</vt:lpstr>
      <vt:lpstr>Generative Story</vt:lpstr>
      <vt:lpstr>Generative Story</vt:lpstr>
      <vt:lpstr>Data/Inference</vt:lpstr>
      <vt:lpstr>Type Lists</vt:lpstr>
      <vt:lpstr>Type Lists</vt:lpstr>
      <vt:lpstr>Evaluation</vt:lpstr>
      <vt:lpstr>Classification Results: 10 Types (Gold Segmentation)</vt:lpstr>
      <vt:lpstr>Classification Results: 10 Types (Gold Segmentation)</vt:lpstr>
      <vt:lpstr>Classification Results: 10 Types (Gold Segmentation)</vt:lpstr>
      <vt:lpstr>Why is LDA winning?</vt:lpstr>
      <vt:lpstr>Tools are Available</vt:lpstr>
      <vt:lpstr>Generalization</vt:lpstr>
      <vt:lpstr>Platform Effects</vt:lpstr>
      <vt:lpstr>Platform Effects</vt:lpstr>
      <vt:lpstr>User Base Evolution</vt:lpstr>
      <vt:lpstr>User Base Discrepancies</vt:lpstr>
      <vt:lpstr>Different Rendering, Different Interpretation</vt:lpstr>
      <vt:lpstr>Wrapping Up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Unique Textual Resource of Realtime and Social Information</dc:title>
  <dc:creator>aritter</dc:creator>
  <cp:lastModifiedBy>Frederick Glenn Morstatter</cp:lastModifiedBy>
  <cp:revision>1026</cp:revision>
  <dcterms:created xsi:type="dcterms:W3CDTF">2011-02-09T02:03:08Z</dcterms:created>
  <dcterms:modified xsi:type="dcterms:W3CDTF">2019-01-24T00:27:07Z</dcterms:modified>
</cp:coreProperties>
</file>